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06" r:id="rId2"/>
  </p:sldMasterIdLst>
  <p:notesMasterIdLst>
    <p:notesMasterId r:id="rId55"/>
  </p:notesMasterIdLst>
  <p:handoutMasterIdLst>
    <p:handoutMasterId r:id="rId56"/>
  </p:handoutMasterIdLst>
  <p:sldIdLst>
    <p:sldId id="256" r:id="rId3"/>
    <p:sldId id="257" r:id="rId4"/>
    <p:sldId id="441" r:id="rId5"/>
    <p:sldId id="261" r:id="rId6"/>
    <p:sldId id="459" r:id="rId7"/>
    <p:sldId id="263" r:id="rId8"/>
    <p:sldId id="352" r:id="rId9"/>
    <p:sldId id="442" r:id="rId10"/>
    <p:sldId id="512" r:id="rId11"/>
    <p:sldId id="526" r:id="rId12"/>
    <p:sldId id="528" r:id="rId13"/>
    <p:sldId id="453" r:id="rId14"/>
    <p:sldId id="524" r:id="rId15"/>
    <p:sldId id="514" r:id="rId16"/>
    <p:sldId id="529" r:id="rId17"/>
    <p:sldId id="451" r:id="rId18"/>
    <p:sldId id="457" r:id="rId19"/>
    <p:sldId id="460" r:id="rId20"/>
    <p:sldId id="452" r:id="rId21"/>
    <p:sldId id="468" r:id="rId22"/>
    <p:sldId id="494" r:id="rId23"/>
    <p:sldId id="510" r:id="rId24"/>
    <p:sldId id="496" r:id="rId25"/>
    <p:sldId id="497" r:id="rId26"/>
    <p:sldId id="516" r:id="rId27"/>
    <p:sldId id="509" r:id="rId28"/>
    <p:sldId id="499" r:id="rId29"/>
    <p:sldId id="458" r:id="rId30"/>
    <p:sldId id="463" r:id="rId31"/>
    <p:sldId id="464" r:id="rId32"/>
    <p:sldId id="519" r:id="rId33"/>
    <p:sldId id="520" r:id="rId34"/>
    <p:sldId id="522" r:id="rId35"/>
    <p:sldId id="501" r:id="rId36"/>
    <p:sldId id="465" r:id="rId37"/>
    <p:sldId id="466" r:id="rId38"/>
    <p:sldId id="467" r:id="rId39"/>
    <p:sldId id="454" r:id="rId40"/>
    <p:sldId id="469" r:id="rId41"/>
    <p:sldId id="470" r:id="rId42"/>
    <p:sldId id="471" r:id="rId43"/>
    <p:sldId id="472" r:id="rId44"/>
    <p:sldId id="473" r:id="rId45"/>
    <p:sldId id="474" r:id="rId46"/>
    <p:sldId id="493" r:id="rId47"/>
    <p:sldId id="475" r:id="rId48"/>
    <p:sldId id="477" r:id="rId49"/>
    <p:sldId id="478" r:id="rId50"/>
    <p:sldId id="495" r:id="rId51"/>
    <p:sldId id="455" r:id="rId52"/>
    <p:sldId id="316" r:id="rId53"/>
    <p:sldId id="315" r:id="rId54"/>
  </p:sldIdLst>
  <p:sldSz cx="12192000" cy="6858000"/>
  <p:notesSz cx="9926638" cy="6797675"/>
  <p:custDataLst>
    <p:tags r:id="rId57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1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 zenz" initials="lz" lastIdx="1" clrIdx="0">
    <p:extLst/>
  </p:cmAuthor>
  <p:cmAuthor id="3" name="Aleksandra Pusica" initials="AP" lastIdx="44" clrIdx="1">
    <p:extLst/>
  </p:cmAuthor>
  <p:cmAuthor id="4" name="Valerie Stehling" initials="VS" lastIdx="32" clrIdx="2">
    <p:extLst>
      <p:ext uri="{19B8F6BF-5375-455C-9EA6-DF929625EA0E}">
        <p15:presenceInfo xmlns:p15="http://schemas.microsoft.com/office/powerpoint/2012/main" userId="S-1-5-21-1957124611-379390125-2798390094-1703" providerId="AD"/>
      </p:ext>
    </p:extLst>
  </p:cmAuthor>
  <p:cmAuthor id="5" name="Nina Schiffeler" initials="NS" lastIdx="1" clrIdx="3">
    <p:extLst>
      <p:ext uri="{19B8F6BF-5375-455C-9EA6-DF929625EA0E}">
        <p15:presenceInfo xmlns:p15="http://schemas.microsoft.com/office/powerpoint/2012/main" userId="S-1-5-21-1957124611-379390125-2798390094-1842" providerId="AD"/>
      </p:ext>
    </p:extLst>
  </p:cmAuthor>
  <p:cmAuthor id="6" name="Anne Kerschgens" initials="AK" lastIdx="2" clrIdx="4">
    <p:extLst>
      <p:ext uri="{19B8F6BF-5375-455C-9EA6-DF929625EA0E}">
        <p15:presenceInfo xmlns:p15="http://schemas.microsoft.com/office/powerpoint/2012/main" userId="S-1-5-21-1957124611-379390125-2798390094-47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F1E"/>
    <a:srgbClr val="98C01D"/>
    <a:srgbClr val="9DAD6B"/>
    <a:srgbClr val="FFFFFF"/>
    <a:srgbClr val="869A48"/>
    <a:srgbClr val="98C01C"/>
    <a:srgbClr val="97C01E"/>
    <a:srgbClr val="7F7F7F"/>
    <a:srgbClr val="9DC61E"/>
    <a:srgbClr val="58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1" autoAdjust="0"/>
    <p:restoredTop sz="75657" autoAdjust="0"/>
  </p:normalViewPr>
  <p:slideViewPr>
    <p:cSldViewPr>
      <p:cViewPr varScale="1">
        <p:scale>
          <a:sx n="84" d="100"/>
          <a:sy n="84" d="100"/>
        </p:scale>
        <p:origin x="384" y="90"/>
      </p:cViewPr>
      <p:guideLst>
        <p:guide orient="horz" pos="2160"/>
        <p:guide pos="610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3552" y="108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gs" Target="tags/tag1.xml"/><Relationship Id="rId61" Type="http://schemas.openxmlformats.org/officeDocument/2006/relationships/theme" Target="theme/theme1.xml"/><Relationship Id="rId114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3E5DE5-EA3B-40FD-93DE-F8E93A4E0FD9}" type="doc">
      <dgm:prSet loTypeId="urn:microsoft.com/office/officeart/2005/8/layout/chevron2" loCatId="list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de-DE"/>
        </a:p>
      </dgm:t>
    </dgm:pt>
    <dgm:pt modelId="{24A20756-9CB7-47D7-9119-7BD54596071B}">
      <dgm:prSet phldrT="[Text]"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de-DE" dirty="0" smtClean="0"/>
            <a:t>Jeder Teilnehmer erhält vier Metaplankarten.</a:t>
          </a:r>
          <a:endParaRPr lang="de-DE" dirty="0"/>
        </a:p>
      </dgm:t>
    </dgm:pt>
    <dgm:pt modelId="{69E3EB25-2104-4352-99A2-C73DFB364F87}" type="parTrans" cxnId="{1E212965-82C9-4CB4-85A1-318CE231C2C6}">
      <dgm:prSet/>
      <dgm:spPr/>
      <dgm:t>
        <a:bodyPr/>
        <a:lstStyle/>
        <a:p>
          <a:endParaRPr lang="de-DE"/>
        </a:p>
      </dgm:t>
    </dgm:pt>
    <dgm:pt modelId="{4B1F1DE9-F205-4B58-A8DD-0529EDFC844D}" type="sibTrans" cxnId="{1E212965-82C9-4CB4-85A1-318CE231C2C6}">
      <dgm:prSet/>
      <dgm:spPr/>
      <dgm:t>
        <a:bodyPr/>
        <a:lstStyle/>
        <a:p>
          <a:endParaRPr lang="de-DE"/>
        </a:p>
      </dgm:t>
    </dgm:pt>
    <dgm:pt modelId="{EF9E83CD-8FF7-4E39-8D42-AB5D29B02820}">
      <dgm:prSet phldrT="[Text]"/>
      <dgm:spPr>
        <a:solidFill>
          <a:schemeClr val="bg1">
            <a:lumMod val="50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de-DE" dirty="0" smtClean="0"/>
            <a:t>2.</a:t>
          </a:r>
          <a:endParaRPr lang="de-DE" dirty="0"/>
        </a:p>
      </dgm:t>
    </dgm:pt>
    <dgm:pt modelId="{7E2F40D0-2089-49BB-82F3-EECD2A81D100}" type="parTrans" cxnId="{5FABC467-92F7-42CE-961E-A41CFC48308C}">
      <dgm:prSet/>
      <dgm:spPr/>
      <dgm:t>
        <a:bodyPr/>
        <a:lstStyle/>
        <a:p>
          <a:endParaRPr lang="de-DE"/>
        </a:p>
      </dgm:t>
    </dgm:pt>
    <dgm:pt modelId="{D63A269D-CB80-4A5C-8AE8-F23DAE36E46A}" type="sibTrans" cxnId="{5FABC467-92F7-42CE-961E-A41CFC48308C}">
      <dgm:prSet/>
      <dgm:spPr/>
      <dgm:t>
        <a:bodyPr/>
        <a:lstStyle/>
        <a:p>
          <a:endParaRPr lang="de-DE"/>
        </a:p>
      </dgm:t>
    </dgm:pt>
    <dgm:pt modelId="{920BC502-1988-4199-9800-1674562C36F3}">
      <dgm:prSet phldrT="[Text]"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de-DE" dirty="0" smtClean="0"/>
            <a:t>Rot: 	Name</a:t>
          </a:r>
          <a:endParaRPr lang="de-DE" dirty="0"/>
        </a:p>
      </dgm:t>
    </dgm:pt>
    <dgm:pt modelId="{B060663E-D3E4-4F90-B49D-A2A1DF6029EC}" type="parTrans" cxnId="{9AD86C15-58C4-425F-98FA-EDB200604CFA}">
      <dgm:prSet/>
      <dgm:spPr/>
      <dgm:t>
        <a:bodyPr/>
        <a:lstStyle/>
        <a:p>
          <a:endParaRPr lang="de-DE"/>
        </a:p>
      </dgm:t>
    </dgm:pt>
    <dgm:pt modelId="{F96B9539-97CC-49A2-A649-8550D72EEE05}" type="sibTrans" cxnId="{9AD86C15-58C4-425F-98FA-EDB200604CFA}">
      <dgm:prSet/>
      <dgm:spPr/>
      <dgm:t>
        <a:bodyPr/>
        <a:lstStyle/>
        <a:p>
          <a:endParaRPr lang="de-DE"/>
        </a:p>
      </dgm:t>
    </dgm:pt>
    <dgm:pt modelId="{3D6D8D90-B507-4BCD-A056-6BF0938CEA9C}">
      <dgm:prSet phldrT="[Text]"/>
      <dgm:spPr>
        <a:solidFill>
          <a:schemeClr val="bg1">
            <a:lumMod val="7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de-DE" dirty="0" smtClean="0"/>
            <a:t>3.</a:t>
          </a:r>
          <a:endParaRPr lang="de-DE" dirty="0"/>
        </a:p>
      </dgm:t>
    </dgm:pt>
    <dgm:pt modelId="{96CDB86E-EAC4-482B-8121-887B88318512}" type="parTrans" cxnId="{F855CFA8-40B7-459D-8EDF-E905105A3A5A}">
      <dgm:prSet/>
      <dgm:spPr/>
      <dgm:t>
        <a:bodyPr/>
        <a:lstStyle/>
        <a:p>
          <a:endParaRPr lang="de-DE"/>
        </a:p>
      </dgm:t>
    </dgm:pt>
    <dgm:pt modelId="{F812669C-9AB2-4DCB-ACD5-25B81E095558}" type="sibTrans" cxnId="{F855CFA8-40B7-459D-8EDF-E905105A3A5A}">
      <dgm:prSet/>
      <dgm:spPr/>
      <dgm:t>
        <a:bodyPr/>
        <a:lstStyle/>
        <a:p>
          <a:endParaRPr lang="de-DE"/>
        </a:p>
      </dgm:t>
    </dgm:pt>
    <dgm:pt modelId="{DE664F4D-F75E-42E7-AC5F-86DF1510F70D}">
      <dgm:prSet phldrT="[Text]"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de-DE" dirty="0" smtClean="0"/>
            <a:t>Teilnehmer stellen ihre Ergebnisse im Plenum vor und pinnen ihre Karten an die Metaplanwand.</a:t>
          </a:r>
          <a:endParaRPr lang="de-DE" dirty="0"/>
        </a:p>
      </dgm:t>
    </dgm:pt>
    <dgm:pt modelId="{43B557A4-E3CD-4AFE-8C42-3413D422FE4F}" type="parTrans" cxnId="{98AAC0B3-C807-4E9E-B145-58C6C09A587C}">
      <dgm:prSet/>
      <dgm:spPr/>
      <dgm:t>
        <a:bodyPr/>
        <a:lstStyle/>
        <a:p>
          <a:endParaRPr lang="de-DE"/>
        </a:p>
      </dgm:t>
    </dgm:pt>
    <dgm:pt modelId="{CE2106A7-8C08-42C6-A583-172A479CB163}" type="sibTrans" cxnId="{98AAC0B3-C807-4E9E-B145-58C6C09A587C}">
      <dgm:prSet/>
      <dgm:spPr/>
      <dgm:t>
        <a:bodyPr/>
        <a:lstStyle/>
        <a:p>
          <a:endParaRPr lang="de-DE"/>
        </a:p>
      </dgm:t>
    </dgm:pt>
    <dgm:pt modelId="{8A28A5A4-ED8D-4898-A499-797FD9B6115D}">
      <dgm:prSet phldrT="[Text]"/>
      <dgm:spPr>
        <a:solidFill>
          <a:srgbClr val="9DC61E"/>
        </a:solidFill>
      </dgm:spPr>
      <dgm:t>
        <a:bodyPr/>
        <a:lstStyle/>
        <a:p>
          <a:r>
            <a:rPr lang="de-DE" dirty="0" smtClean="0"/>
            <a:t>1.</a:t>
          </a:r>
          <a:endParaRPr lang="de-DE" dirty="0"/>
        </a:p>
      </dgm:t>
    </dgm:pt>
    <dgm:pt modelId="{D4A4993D-6BEB-41F6-872C-626262FEC221}" type="sibTrans" cxnId="{D816A67B-2BBC-4524-8F05-39561943E568}">
      <dgm:prSet/>
      <dgm:spPr/>
      <dgm:t>
        <a:bodyPr/>
        <a:lstStyle/>
        <a:p>
          <a:endParaRPr lang="de-DE"/>
        </a:p>
      </dgm:t>
    </dgm:pt>
    <dgm:pt modelId="{66F6E82B-4D9F-4B45-843E-F786328263C9}" type="parTrans" cxnId="{D816A67B-2BBC-4524-8F05-39561943E568}">
      <dgm:prSet/>
      <dgm:spPr/>
      <dgm:t>
        <a:bodyPr/>
        <a:lstStyle/>
        <a:p>
          <a:endParaRPr lang="de-DE"/>
        </a:p>
      </dgm:t>
    </dgm:pt>
    <dgm:pt modelId="{B2548AC4-8A0B-41B8-848E-617825C65BD7}">
      <dgm:prSet phldrT="[Text]"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de-DE" dirty="0" smtClean="0"/>
            <a:t>Blau:	In welcher Disziplin bin ich verortet?</a:t>
          </a:r>
          <a:endParaRPr lang="de-DE" dirty="0"/>
        </a:p>
      </dgm:t>
    </dgm:pt>
    <dgm:pt modelId="{71743F20-E924-4AB7-97BE-4B5B761260BF}" type="parTrans" cxnId="{BC88425E-8CF2-4DD9-837E-D84678BC93EA}">
      <dgm:prSet/>
      <dgm:spPr/>
      <dgm:t>
        <a:bodyPr/>
        <a:lstStyle/>
        <a:p>
          <a:endParaRPr lang="de-DE"/>
        </a:p>
      </dgm:t>
    </dgm:pt>
    <dgm:pt modelId="{8EFE0D56-AE36-4B40-8F81-AF7B3AE86042}" type="sibTrans" cxnId="{BC88425E-8CF2-4DD9-837E-D84678BC93EA}">
      <dgm:prSet/>
      <dgm:spPr/>
      <dgm:t>
        <a:bodyPr/>
        <a:lstStyle/>
        <a:p>
          <a:endParaRPr lang="de-DE"/>
        </a:p>
      </dgm:t>
    </dgm:pt>
    <dgm:pt modelId="{BD7719D5-FB14-4562-9AC7-DD6DE9E9FCEA}">
      <dgm:prSet phldrT="[Text]"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de-DE" dirty="0" smtClean="0"/>
            <a:t>Gelb:	In welchen Branchen konnte ich bisher Erfahrungen sammeln?</a:t>
          </a:r>
          <a:endParaRPr lang="de-DE" dirty="0"/>
        </a:p>
      </dgm:t>
    </dgm:pt>
    <dgm:pt modelId="{9810AB42-2BD9-4729-83FB-A9F6C97A4377}" type="parTrans" cxnId="{8079F9CA-0AFE-4004-9BEB-62CFE8667845}">
      <dgm:prSet/>
      <dgm:spPr/>
      <dgm:t>
        <a:bodyPr/>
        <a:lstStyle/>
        <a:p>
          <a:endParaRPr lang="de-DE"/>
        </a:p>
      </dgm:t>
    </dgm:pt>
    <dgm:pt modelId="{04450672-C6D0-42E1-A4C4-828BD93D219C}" type="sibTrans" cxnId="{8079F9CA-0AFE-4004-9BEB-62CFE8667845}">
      <dgm:prSet/>
      <dgm:spPr/>
      <dgm:t>
        <a:bodyPr/>
        <a:lstStyle/>
        <a:p>
          <a:endParaRPr lang="de-DE"/>
        </a:p>
      </dgm:t>
    </dgm:pt>
    <dgm:pt modelId="{4F2529C5-FD79-4392-9A5C-06EBE247114F}">
      <dgm:prSet phldrT="[Text]"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de-DE" dirty="0" smtClean="0"/>
            <a:t>Grün:	Welche Stärken bringe ich in meine Forschungsarbeit ein?</a:t>
          </a:r>
          <a:endParaRPr lang="de-DE" dirty="0"/>
        </a:p>
      </dgm:t>
    </dgm:pt>
    <dgm:pt modelId="{55C201A5-5889-4A20-A594-E6A895596498}" type="parTrans" cxnId="{C74EE6CD-C7E7-4371-891A-E7E4F730C67C}">
      <dgm:prSet/>
      <dgm:spPr/>
      <dgm:t>
        <a:bodyPr/>
        <a:lstStyle/>
        <a:p>
          <a:endParaRPr lang="de-DE"/>
        </a:p>
      </dgm:t>
    </dgm:pt>
    <dgm:pt modelId="{D1AF5D4C-88C4-4305-89BA-65FB0D0BB130}" type="sibTrans" cxnId="{C74EE6CD-C7E7-4371-891A-E7E4F730C67C}">
      <dgm:prSet/>
      <dgm:spPr/>
      <dgm:t>
        <a:bodyPr/>
        <a:lstStyle/>
        <a:p>
          <a:endParaRPr lang="de-DE"/>
        </a:p>
      </dgm:t>
    </dgm:pt>
    <dgm:pt modelId="{A1221623-1659-4C2D-BE22-46F732C5A6B5}" type="pres">
      <dgm:prSet presAssocID="{BD3E5DE5-EA3B-40FD-93DE-F8E93A4E0FD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1EF9A3D9-1893-4C9A-A6A7-169DC86AAB65}" type="pres">
      <dgm:prSet presAssocID="{8A28A5A4-ED8D-4898-A499-797FD9B6115D}" presName="composite" presStyleCnt="0"/>
      <dgm:spPr/>
    </dgm:pt>
    <dgm:pt modelId="{46296F58-C9DD-48A1-B1B4-0B0FE6E86934}" type="pres">
      <dgm:prSet presAssocID="{8A28A5A4-ED8D-4898-A499-797FD9B6115D}" presName="parentText" presStyleLbl="alignNode1" presStyleIdx="0" presStyleCnt="3" custLinFactNeighborY="-3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15B5FD6-A91C-4569-9EC0-C5328F22D6D9}" type="pres">
      <dgm:prSet presAssocID="{8A28A5A4-ED8D-4898-A499-797FD9B6115D}" presName="descendantText" presStyleLbl="alignAcc1" presStyleIdx="0" presStyleCnt="3" custLinFactNeighborY="132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C45B92C-0C30-4569-AD9D-B4397561FC97}" type="pres">
      <dgm:prSet presAssocID="{D4A4993D-6BEB-41F6-872C-626262FEC221}" presName="sp" presStyleCnt="0"/>
      <dgm:spPr/>
    </dgm:pt>
    <dgm:pt modelId="{0AFDE157-4E8C-4E1B-B254-A2DC09003E92}" type="pres">
      <dgm:prSet presAssocID="{EF9E83CD-8FF7-4E39-8D42-AB5D29B02820}" presName="composite" presStyleCnt="0"/>
      <dgm:spPr/>
    </dgm:pt>
    <dgm:pt modelId="{023221DB-D4DF-4284-B7FB-76DF9215A6CB}" type="pres">
      <dgm:prSet presAssocID="{EF9E83CD-8FF7-4E39-8D42-AB5D29B0282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C68B2FD-F35D-4961-AC32-8E7D9621EE7D}" type="pres">
      <dgm:prSet presAssocID="{EF9E83CD-8FF7-4E39-8D42-AB5D29B02820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866D8AC-8651-4E91-B504-F2F797363E16}" type="pres">
      <dgm:prSet presAssocID="{D63A269D-CB80-4A5C-8AE8-F23DAE36E46A}" presName="sp" presStyleCnt="0"/>
      <dgm:spPr/>
    </dgm:pt>
    <dgm:pt modelId="{34D58244-9BE6-4FD5-AD4A-00C6E687F27C}" type="pres">
      <dgm:prSet presAssocID="{3D6D8D90-B507-4BCD-A056-6BF0938CEA9C}" presName="composite" presStyleCnt="0"/>
      <dgm:spPr/>
    </dgm:pt>
    <dgm:pt modelId="{D50B9C9F-6F30-4BF7-92DC-85F00592DF9C}" type="pres">
      <dgm:prSet presAssocID="{3D6D8D90-B507-4BCD-A056-6BF0938CEA9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A76E527-65BB-4F34-91EB-524EBB5AF5CE}" type="pres">
      <dgm:prSet presAssocID="{3D6D8D90-B507-4BCD-A056-6BF0938CEA9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D816A67B-2BBC-4524-8F05-39561943E568}" srcId="{BD3E5DE5-EA3B-40FD-93DE-F8E93A4E0FD9}" destId="{8A28A5A4-ED8D-4898-A499-797FD9B6115D}" srcOrd="0" destOrd="0" parTransId="{66F6E82B-4D9F-4B45-843E-F786328263C9}" sibTransId="{D4A4993D-6BEB-41F6-872C-626262FEC221}"/>
    <dgm:cxn modelId="{F855CFA8-40B7-459D-8EDF-E905105A3A5A}" srcId="{BD3E5DE5-EA3B-40FD-93DE-F8E93A4E0FD9}" destId="{3D6D8D90-B507-4BCD-A056-6BF0938CEA9C}" srcOrd="2" destOrd="0" parTransId="{96CDB86E-EAC4-482B-8121-887B88318512}" sibTransId="{F812669C-9AB2-4DCB-ACD5-25B81E095558}"/>
    <dgm:cxn modelId="{72C49A64-2369-4320-BD40-2E31E3F0005A}" type="presOf" srcId="{BD3E5DE5-EA3B-40FD-93DE-F8E93A4E0FD9}" destId="{A1221623-1659-4C2D-BE22-46F732C5A6B5}" srcOrd="0" destOrd="0" presId="urn:microsoft.com/office/officeart/2005/8/layout/chevron2"/>
    <dgm:cxn modelId="{2182EBB6-84AC-44BF-9FDF-B89238DAFBF9}" type="presOf" srcId="{920BC502-1988-4199-9800-1674562C36F3}" destId="{3C68B2FD-F35D-4961-AC32-8E7D9621EE7D}" srcOrd="0" destOrd="0" presId="urn:microsoft.com/office/officeart/2005/8/layout/chevron2"/>
    <dgm:cxn modelId="{49460E81-B707-4F1B-90EC-B37FAA37B5DA}" type="presOf" srcId="{B2548AC4-8A0B-41B8-848E-617825C65BD7}" destId="{3C68B2FD-F35D-4961-AC32-8E7D9621EE7D}" srcOrd="0" destOrd="1" presId="urn:microsoft.com/office/officeart/2005/8/layout/chevron2"/>
    <dgm:cxn modelId="{C74EE6CD-C7E7-4371-891A-E7E4F730C67C}" srcId="{EF9E83CD-8FF7-4E39-8D42-AB5D29B02820}" destId="{4F2529C5-FD79-4392-9A5C-06EBE247114F}" srcOrd="3" destOrd="0" parTransId="{55C201A5-5889-4A20-A594-E6A895596498}" sibTransId="{D1AF5D4C-88C4-4305-89BA-65FB0D0BB130}"/>
    <dgm:cxn modelId="{116CE90D-762A-4CF3-B033-AB05A6504DA2}" type="presOf" srcId="{8A28A5A4-ED8D-4898-A499-797FD9B6115D}" destId="{46296F58-C9DD-48A1-B1B4-0B0FE6E86934}" srcOrd="0" destOrd="0" presId="urn:microsoft.com/office/officeart/2005/8/layout/chevron2"/>
    <dgm:cxn modelId="{400245BD-C055-47F4-A0DC-61B90D83575C}" type="presOf" srcId="{DE664F4D-F75E-42E7-AC5F-86DF1510F70D}" destId="{6A76E527-65BB-4F34-91EB-524EBB5AF5CE}" srcOrd="0" destOrd="0" presId="urn:microsoft.com/office/officeart/2005/8/layout/chevron2"/>
    <dgm:cxn modelId="{5FABC467-92F7-42CE-961E-A41CFC48308C}" srcId="{BD3E5DE5-EA3B-40FD-93DE-F8E93A4E0FD9}" destId="{EF9E83CD-8FF7-4E39-8D42-AB5D29B02820}" srcOrd="1" destOrd="0" parTransId="{7E2F40D0-2089-49BB-82F3-EECD2A81D100}" sibTransId="{D63A269D-CB80-4A5C-8AE8-F23DAE36E46A}"/>
    <dgm:cxn modelId="{F9113BAD-3671-4EF6-B0B4-2FFBCADBDAF4}" type="presOf" srcId="{BD7719D5-FB14-4562-9AC7-DD6DE9E9FCEA}" destId="{3C68B2FD-F35D-4961-AC32-8E7D9621EE7D}" srcOrd="0" destOrd="2" presId="urn:microsoft.com/office/officeart/2005/8/layout/chevron2"/>
    <dgm:cxn modelId="{8079F9CA-0AFE-4004-9BEB-62CFE8667845}" srcId="{EF9E83CD-8FF7-4E39-8D42-AB5D29B02820}" destId="{BD7719D5-FB14-4562-9AC7-DD6DE9E9FCEA}" srcOrd="2" destOrd="0" parTransId="{9810AB42-2BD9-4729-83FB-A9F6C97A4377}" sibTransId="{04450672-C6D0-42E1-A4C4-828BD93D219C}"/>
    <dgm:cxn modelId="{1252B676-64E8-4F86-AC7D-0D75E8DE4CAB}" type="presOf" srcId="{24A20756-9CB7-47D7-9119-7BD54596071B}" destId="{015B5FD6-A91C-4569-9EC0-C5328F22D6D9}" srcOrd="0" destOrd="0" presId="urn:microsoft.com/office/officeart/2005/8/layout/chevron2"/>
    <dgm:cxn modelId="{03E1FF30-17A1-4380-A62E-2475D3CCBAF2}" type="presOf" srcId="{4F2529C5-FD79-4392-9A5C-06EBE247114F}" destId="{3C68B2FD-F35D-4961-AC32-8E7D9621EE7D}" srcOrd="0" destOrd="3" presId="urn:microsoft.com/office/officeart/2005/8/layout/chevron2"/>
    <dgm:cxn modelId="{73CF14A1-A577-4EB7-B9C2-5E5C31A1EA86}" type="presOf" srcId="{3D6D8D90-B507-4BCD-A056-6BF0938CEA9C}" destId="{D50B9C9F-6F30-4BF7-92DC-85F00592DF9C}" srcOrd="0" destOrd="0" presId="urn:microsoft.com/office/officeart/2005/8/layout/chevron2"/>
    <dgm:cxn modelId="{98AAC0B3-C807-4E9E-B145-58C6C09A587C}" srcId="{3D6D8D90-B507-4BCD-A056-6BF0938CEA9C}" destId="{DE664F4D-F75E-42E7-AC5F-86DF1510F70D}" srcOrd="0" destOrd="0" parTransId="{43B557A4-E3CD-4AFE-8C42-3413D422FE4F}" sibTransId="{CE2106A7-8C08-42C6-A583-172A479CB163}"/>
    <dgm:cxn modelId="{BC88425E-8CF2-4DD9-837E-D84678BC93EA}" srcId="{EF9E83CD-8FF7-4E39-8D42-AB5D29B02820}" destId="{B2548AC4-8A0B-41B8-848E-617825C65BD7}" srcOrd="1" destOrd="0" parTransId="{71743F20-E924-4AB7-97BE-4B5B761260BF}" sibTransId="{8EFE0D56-AE36-4B40-8F81-AF7B3AE86042}"/>
    <dgm:cxn modelId="{B59B781D-E0D4-4FE3-8583-C0A9E9A17AFA}" type="presOf" srcId="{EF9E83CD-8FF7-4E39-8D42-AB5D29B02820}" destId="{023221DB-D4DF-4284-B7FB-76DF9215A6CB}" srcOrd="0" destOrd="0" presId="urn:microsoft.com/office/officeart/2005/8/layout/chevron2"/>
    <dgm:cxn modelId="{9AD86C15-58C4-425F-98FA-EDB200604CFA}" srcId="{EF9E83CD-8FF7-4E39-8D42-AB5D29B02820}" destId="{920BC502-1988-4199-9800-1674562C36F3}" srcOrd="0" destOrd="0" parTransId="{B060663E-D3E4-4F90-B49D-A2A1DF6029EC}" sibTransId="{F96B9539-97CC-49A2-A649-8550D72EEE05}"/>
    <dgm:cxn modelId="{1E212965-82C9-4CB4-85A1-318CE231C2C6}" srcId="{8A28A5A4-ED8D-4898-A499-797FD9B6115D}" destId="{24A20756-9CB7-47D7-9119-7BD54596071B}" srcOrd="0" destOrd="0" parTransId="{69E3EB25-2104-4352-99A2-C73DFB364F87}" sibTransId="{4B1F1DE9-F205-4B58-A8DD-0529EDFC844D}"/>
    <dgm:cxn modelId="{DF6B2A20-4B34-4838-8B67-54FA1561F12E}" type="presParOf" srcId="{A1221623-1659-4C2D-BE22-46F732C5A6B5}" destId="{1EF9A3D9-1893-4C9A-A6A7-169DC86AAB65}" srcOrd="0" destOrd="0" presId="urn:microsoft.com/office/officeart/2005/8/layout/chevron2"/>
    <dgm:cxn modelId="{F0D9CF28-708F-42DB-B0A3-31EB43AB2BB3}" type="presParOf" srcId="{1EF9A3D9-1893-4C9A-A6A7-169DC86AAB65}" destId="{46296F58-C9DD-48A1-B1B4-0B0FE6E86934}" srcOrd="0" destOrd="0" presId="urn:microsoft.com/office/officeart/2005/8/layout/chevron2"/>
    <dgm:cxn modelId="{2CE6DD16-617F-4114-AFF8-B0260A298269}" type="presParOf" srcId="{1EF9A3D9-1893-4C9A-A6A7-169DC86AAB65}" destId="{015B5FD6-A91C-4569-9EC0-C5328F22D6D9}" srcOrd="1" destOrd="0" presId="urn:microsoft.com/office/officeart/2005/8/layout/chevron2"/>
    <dgm:cxn modelId="{9A1EBB0D-5441-475E-8754-8555E658DCD7}" type="presParOf" srcId="{A1221623-1659-4C2D-BE22-46F732C5A6B5}" destId="{7C45B92C-0C30-4569-AD9D-B4397561FC97}" srcOrd="1" destOrd="0" presId="urn:microsoft.com/office/officeart/2005/8/layout/chevron2"/>
    <dgm:cxn modelId="{EE008F23-3B9C-4E2D-A9B5-7EC36E3B42FB}" type="presParOf" srcId="{A1221623-1659-4C2D-BE22-46F732C5A6B5}" destId="{0AFDE157-4E8C-4E1B-B254-A2DC09003E92}" srcOrd="2" destOrd="0" presId="urn:microsoft.com/office/officeart/2005/8/layout/chevron2"/>
    <dgm:cxn modelId="{78C0F77D-8037-4904-BB3B-FD12EF1F172F}" type="presParOf" srcId="{0AFDE157-4E8C-4E1B-B254-A2DC09003E92}" destId="{023221DB-D4DF-4284-B7FB-76DF9215A6CB}" srcOrd="0" destOrd="0" presId="urn:microsoft.com/office/officeart/2005/8/layout/chevron2"/>
    <dgm:cxn modelId="{A696EE61-EC2E-451B-8402-BBE64064429F}" type="presParOf" srcId="{0AFDE157-4E8C-4E1B-B254-A2DC09003E92}" destId="{3C68B2FD-F35D-4961-AC32-8E7D9621EE7D}" srcOrd="1" destOrd="0" presId="urn:microsoft.com/office/officeart/2005/8/layout/chevron2"/>
    <dgm:cxn modelId="{097ABE68-C8E0-48C2-879A-CA8B7596627D}" type="presParOf" srcId="{A1221623-1659-4C2D-BE22-46F732C5A6B5}" destId="{F866D8AC-8651-4E91-B504-F2F797363E16}" srcOrd="3" destOrd="0" presId="urn:microsoft.com/office/officeart/2005/8/layout/chevron2"/>
    <dgm:cxn modelId="{1A7480A3-3237-4BC0-9871-C7FE3BB71FF9}" type="presParOf" srcId="{A1221623-1659-4C2D-BE22-46F732C5A6B5}" destId="{34D58244-9BE6-4FD5-AD4A-00C6E687F27C}" srcOrd="4" destOrd="0" presId="urn:microsoft.com/office/officeart/2005/8/layout/chevron2"/>
    <dgm:cxn modelId="{E29BA46C-F11E-4042-8C3E-8B2E99478257}" type="presParOf" srcId="{34D58244-9BE6-4FD5-AD4A-00C6E687F27C}" destId="{D50B9C9F-6F30-4BF7-92DC-85F00592DF9C}" srcOrd="0" destOrd="0" presId="urn:microsoft.com/office/officeart/2005/8/layout/chevron2"/>
    <dgm:cxn modelId="{FC56BD46-6F10-421B-BFFC-9CCDF0CCCDE0}" type="presParOf" srcId="{34D58244-9BE6-4FD5-AD4A-00C6E687F27C}" destId="{6A76E527-65BB-4F34-91EB-524EBB5AF5C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621A78-1B31-494C-9FA7-7458801E75C4}" type="doc">
      <dgm:prSet loTypeId="urn:microsoft.com/office/officeart/2005/8/layout/list1" loCatId="list" qsTypeId="urn:microsoft.com/office/officeart/2005/8/quickstyle/simple2" qsCatId="simple" csTypeId="urn:microsoft.com/office/officeart/2005/8/colors/accent2_3" csCatId="accent2" phldr="1"/>
      <dgm:spPr/>
      <dgm:t>
        <a:bodyPr/>
        <a:lstStyle/>
        <a:p>
          <a:endParaRPr lang="de-DE"/>
        </a:p>
      </dgm:t>
    </dgm:pt>
    <dgm:pt modelId="{C09FDE65-1055-44B5-B49F-DE6FB568D551}">
      <dgm:prSet phldrT="[Text]" custT="1"/>
      <dgm:spPr/>
      <dgm:t>
        <a:bodyPr/>
        <a:lstStyle/>
        <a:p>
          <a:r>
            <a:rPr lang="de-DE" sz="1800" dirty="0" err="1" smtClean="0"/>
            <a:t>Transdisziplinarität</a:t>
          </a:r>
          <a:endParaRPr lang="de-DE" sz="1800" dirty="0"/>
        </a:p>
      </dgm:t>
    </dgm:pt>
    <dgm:pt modelId="{ABC6A4F2-C23F-4614-9D49-EC1AEF3016A0}" type="parTrans" cxnId="{83CD2AC3-B983-41EB-A121-20885FF58A9E}">
      <dgm:prSet/>
      <dgm:spPr/>
      <dgm:t>
        <a:bodyPr/>
        <a:lstStyle/>
        <a:p>
          <a:endParaRPr lang="de-DE" sz="1800"/>
        </a:p>
      </dgm:t>
    </dgm:pt>
    <dgm:pt modelId="{7B3E92F1-FA4E-4D1E-8B3A-3B26A2E83008}" type="sibTrans" cxnId="{83CD2AC3-B983-41EB-A121-20885FF58A9E}">
      <dgm:prSet/>
      <dgm:spPr/>
      <dgm:t>
        <a:bodyPr/>
        <a:lstStyle/>
        <a:p>
          <a:endParaRPr lang="de-DE" sz="1800"/>
        </a:p>
      </dgm:t>
    </dgm:pt>
    <dgm:pt modelId="{F8906B86-9C92-409D-8D8A-CB018C3872E4}">
      <dgm:prSet phldrT="[Text]" custT="1"/>
      <dgm:spPr/>
      <dgm:t>
        <a:bodyPr/>
        <a:lstStyle/>
        <a:p>
          <a:r>
            <a:rPr lang="de-DE" sz="1800" dirty="0" smtClean="0"/>
            <a:t>Interdisziplinarität</a:t>
          </a:r>
          <a:endParaRPr lang="de-DE" sz="1800" dirty="0"/>
        </a:p>
      </dgm:t>
    </dgm:pt>
    <dgm:pt modelId="{F24994FC-D3CA-4544-9D69-98BD1243C9F0}" type="parTrans" cxnId="{05C2E1B6-0261-4F59-8439-F044268BD1B2}">
      <dgm:prSet/>
      <dgm:spPr/>
      <dgm:t>
        <a:bodyPr/>
        <a:lstStyle/>
        <a:p>
          <a:endParaRPr lang="de-DE" sz="1800"/>
        </a:p>
      </dgm:t>
    </dgm:pt>
    <dgm:pt modelId="{E829E604-AA51-4BC8-8C04-ED2D9E0808A6}" type="sibTrans" cxnId="{05C2E1B6-0261-4F59-8439-F044268BD1B2}">
      <dgm:prSet/>
      <dgm:spPr/>
      <dgm:t>
        <a:bodyPr/>
        <a:lstStyle/>
        <a:p>
          <a:endParaRPr lang="de-DE" sz="1800"/>
        </a:p>
      </dgm:t>
    </dgm:pt>
    <dgm:pt modelId="{58388A47-04BF-4E7E-9EA1-CCC84A54E56D}">
      <dgm:prSet phldrT="[Text]" custT="1"/>
      <dgm:spPr/>
      <dgm:t>
        <a:bodyPr/>
        <a:lstStyle/>
        <a:p>
          <a:r>
            <a:rPr lang="de-DE" sz="1800" dirty="0" err="1" smtClean="0"/>
            <a:t>Multidisziplinarität</a:t>
          </a:r>
          <a:endParaRPr lang="de-DE" sz="1800" dirty="0"/>
        </a:p>
      </dgm:t>
    </dgm:pt>
    <dgm:pt modelId="{4F2611F4-FDA9-453F-8EFD-3825AB689FB3}" type="parTrans" cxnId="{C79A96B5-A33A-44A2-B9CB-82EA45450129}">
      <dgm:prSet/>
      <dgm:spPr/>
      <dgm:t>
        <a:bodyPr/>
        <a:lstStyle/>
        <a:p>
          <a:endParaRPr lang="de-DE" sz="1800"/>
        </a:p>
      </dgm:t>
    </dgm:pt>
    <dgm:pt modelId="{1E0EABA0-4B66-4658-A27E-7CB8C7F17E2A}" type="sibTrans" cxnId="{C79A96B5-A33A-44A2-B9CB-82EA45450129}">
      <dgm:prSet/>
      <dgm:spPr/>
      <dgm:t>
        <a:bodyPr/>
        <a:lstStyle/>
        <a:p>
          <a:endParaRPr lang="de-DE" sz="1800"/>
        </a:p>
      </dgm:t>
    </dgm:pt>
    <dgm:pt modelId="{E8C31492-7F42-4E9C-8312-BAEB84866CC8}">
      <dgm:prSet custT="1"/>
      <dgm:spPr/>
      <dgm:t>
        <a:bodyPr/>
        <a:lstStyle/>
        <a:p>
          <a:r>
            <a:rPr lang="de-DE" sz="1800" dirty="0" err="1" smtClean="0"/>
            <a:t>Disziplinarität</a:t>
          </a:r>
          <a:endParaRPr lang="de-DE" sz="1800" dirty="0"/>
        </a:p>
      </dgm:t>
    </dgm:pt>
    <dgm:pt modelId="{978DC373-F35F-4663-A523-38E8E82B9971}" type="parTrans" cxnId="{90617B9D-C308-480C-BF76-1F7D62DD6684}">
      <dgm:prSet/>
      <dgm:spPr/>
      <dgm:t>
        <a:bodyPr/>
        <a:lstStyle/>
        <a:p>
          <a:endParaRPr lang="de-DE" sz="1800"/>
        </a:p>
      </dgm:t>
    </dgm:pt>
    <dgm:pt modelId="{8A6B587C-F1D2-4A66-A5F7-0529B15CEA72}" type="sibTrans" cxnId="{90617B9D-C308-480C-BF76-1F7D62DD6684}">
      <dgm:prSet/>
      <dgm:spPr/>
      <dgm:t>
        <a:bodyPr/>
        <a:lstStyle/>
        <a:p>
          <a:endParaRPr lang="de-DE" sz="1800"/>
        </a:p>
      </dgm:t>
    </dgm:pt>
    <dgm:pt modelId="{2449C794-DBB6-4988-A788-3992CA95E170}">
      <dgm:prSet phldrT="[Text]" custT="1"/>
      <dgm:spPr/>
      <dgm:t>
        <a:bodyPr/>
        <a:lstStyle/>
        <a:p>
          <a:r>
            <a:rPr lang="de-DE" sz="1400" dirty="0" smtClean="0"/>
            <a:t>disziplin- und fachunabhängige gemeinsame Erforschung und Lösung gesellschaftlicher </a:t>
          </a:r>
          <a:br>
            <a:rPr lang="de-DE" sz="1400" dirty="0" smtClean="0"/>
          </a:br>
          <a:r>
            <a:rPr lang="de-DE" sz="1400" dirty="0" smtClean="0"/>
            <a:t>Probleme durch die Integration von Wissenschaft und außerwissenschaftlicher Praxis</a:t>
          </a:r>
          <a:endParaRPr lang="de-DE" sz="1400" dirty="0"/>
        </a:p>
      </dgm:t>
    </dgm:pt>
    <dgm:pt modelId="{B808F7A5-B60D-420D-8BAB-928CAB6B83DE}" type="parTrans" cxnId="{38C5BF76-B9B2-4F09-BD37-5F0C8BE828EA}">
      <dgm:prSet/>
      <dgm:spPr/>
      <dgm:t>
        <a:bodyPr/>
        <a:lstStyle/>
        <a:p>
          <a:endParaRPr lang="de-DE"/>
        </a:p>
      </dgm:t>
    </dgm:pt>
    <dgm:pt modelId="{2107EBC2-4EF7-4BBB-9F46-A0A081B7A350}" type="sibTrans" cxnId="{38C5BF76-B9B2-4F09-BD37-5F0C8BE828EA}">
      <dgm:prSet/>
      <dgm:spPr/>
      <dgm:t>
        <a:bodyPr/>
        <a:lstStyle/>
        <a:p>
          <a:endParaRPr lang="de-DE"/>
        </a:p>
      </dgm:t>
    </dgm:pt>
    <dgm:pt modelId="{7DD09D1F-7E12-4E78-9A49-86576E12E75D}">
      <dgm:prSet phldrT="[Text]" custT="1"/>
      <dgm:spPr/>
      <dgm:t>
        <a:bodyPr/>
        <a:lstStyle/>
        <a:p>
          <a:r>
            <a:rPr lang="de-DE" sz="1400" dirty="0" smtClean="0">
              <a:solidFill>
                <a:srgbClr val="4D4D4D"/>
              </a:solidFill>
              <a:latin typeface="+mn-lt"/>
              <a:cs typeface="+mn-cs"/>
              <a:sym typeface="Wingdings" pitchFamily="2" charset="2"/>
            </a:rPr>
            <a:t>Zusammenarbeit bzw. Forschung zwischen verschiedenen Disziplinen</a:t>
          </a:r>
          <a:endParaRPr lang="de-DE" sz="1400" dirty="0"/>
        </a:p>
      </dgm:t>
    </dgm:pt>
    <dgm:pt modelId="{45E94A33-B39C-4EE3-BDC5-E791D17FA23D}" type="parTrans" cxnId="{42F51E85-5DB6-4E8C-BE9B-D443427055DB}">
      <dgm:prSet/>
      <dgm:spPr/>
      <dgm:t>
        <a:bodyPr/>
        <a:lstStyle/>
        <a:p>
          <a:endParaRPr lang="de-DE"/>
        </a:p>
      </dgm:t>
    </dgm:pt>
    <dgm:pt modelId="{5E781789-66C9-4C56-A246-D330B5BF0322}" type="sibTrans" cxnId="{42F51E85-5DB6-4E8C-BE9B-D443427055DB}">
      <dgm:prSet/>
      <dgm:spPr/>
      <dgm:t>
        <a:bodyPr/>
        <a:lstStyle/>
        <a:p>
          <a:endParaRPr lang="de-DE"/>
        </a:p>
      </dgm:t>
    </dgm:pt>
    <dgm:pt modelId="{C130BC63-A27F-4A58-A997-5B0A71E72B10}">
      <dgm:prSet phldrT="[Text]" custT="1"/>
      <dgm:spPr/>
      <dgm:t>
        <a:bodyPr/>
        <a:lstStyle/>
        <a:p>
          <a:r>
            <a:rPr lang="de-DE" sz="1400" dirty="0" smtClean="0">
              <a:solidFill>
                <a:srgbClr val="4D4D4D"/>
              </a:solidFill>
              <a:latin typeface="+mn-lt"/>
            </a:rPr>
            <a:t>gleichzeitig angebotene Mannigfaltigkeit von Disziplinen</a:t>
          </a:r>
          <a:endParaRPr lang="de-DE" sz="1400" dirty="0"/>
        </a:p>
      </dgm:t>
    </dgm:pt>
    <dgm:pt modelId="{B2F9E99A-B3A2-4EC4-A923-8B29A14B8FAA}" type="parTrans" cxnId="{DF888661-6BA4-46BF-9435-C5B39E1EFB0C}">
      <dgm:prSet/>
      <dgm:spPr/>
      <dgm:t>
        <a:bodyPr/>
        <a:lstStyle/>
        <a:p>
          <a:endParaRPr lang="de-DE"/>
        </a:p>
      </dgm:t>
    </dgm:pt>
    <dgm:pt modelId="{24CA28AE-B6AC-4301-974E-B4F12DFE0247}" type="sibTrans" cxnId="{DF888661-6BA4-46BF-9435-C5B39E1EFB0C}">
      <dgm:prSet/>
      <dgm:spPr/>
      <dgm:t>
        <a:bodyPr/>
        <a:lstStyle/>
        <a:p>
          <a:endParaRPr lang="de-DE"/>
        </a:p>
      </dgm:t>
    </dgm:pt>
    <dgm:pt modelId="{26C71B7D-EC26-4EF0-8FD1-CC0AEBD6F379}">
      <dgm:prSet custT="1"/>
      <dgm:spPr/>
      <dgm:t>
        <a:bodyPr/>
        <a:lstStyle/>
        <a:p>
          <a:r>
            <a:rPr lang="de-DE" sz="1400" dirty="0" smtClean="0">
              <a:solidFill>
                <a:srgbClr val="4D4D4D"/>
              </a:solidFill>
              <a:latin typeface="+mn-lt"/>
            </a:rPr>
            <a:t>Resultat der Ausdifferenzierung akademischer Institutionalisierung und Professionalisierung</a:t>
          </a:r>
          <a:endParaRPr lang="de-DE" sz="1400" dirty="0"/>
        </a:p>
      </dgm:t>
    </dgm:pt>
    <dgm:pt modelId="{62D380B4-8667-4876-8381-6C62983FDF98}" type="parTrans" cxnId="{3A551F76-F0F4-4791-8653-4C2446FCC113}">
      <dgm:prSet/>
      <dgm:spPr/>
      <dgm:t>
        <a:bodyPr/>
        <a:lstStyle/>
        <a:p>
          <a:endParaRPr lang="de-DE"/>
        </a:p>
      </dgm:t>
    </dgm:pt>
    <dgm:pt modelId="{0C13DAE9-218A-4BB9-91C8-DF5EF2CFA9C5}" type="sibTrans" cxnId="{3A551F76-F0F4-4791-8653-4C2446FCC113}">
      <dgm:prSet/>
      <dgm:spPr/>
      <dgm:t>
        <a:bodyPr/>
        <a:lstStyle/>
        <a:p>
          <a:endParaRPr lang="de-DE"/>
        </a:p>
      </dgm:t>
    </dgm:pt>
    <dgm:pt modelId="{327BC5B6-00FC-49CC-8949-263BBBA6F164}" type="pres">
      <dgm:prSet presAssocID="{1A621A78-1B31-494C-9FA7-7458801E75C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70102ADC-58FA-4492-9F11-88EFD695114D}" type="pres">
      <dgm:prSet presAssocID="{C09FDE65-1055-44B5-B49F-DE6FB568D551}" presName="parentLin" presStyleCnt="0"/>
      <dgm:spPr/>
    </dgm:pt>
    <dgm:pt modelId="{8E69E4B0-5EC1-4B3F-8778-0B1BB1FFF7C6}" type="pres">
      <dgm:prSet presAssocID="{C09FDE65-1055-44B5-B49F-DE6FB568D551}" presName="parentLeftMargin" presStyleLbl="node1" presStyleIdx="0" presStyleCnt="4"/>
      <dgm:spPr/>
      <dgm:t>
        <a:bodyPr/>
        <a:lstStyle/>
        <a:p>
          <a:endParaRPr lang="de-DE"/>
        </a:p>
      </dgm:t>
    </dgm:pt>
    <dgm:pt modelId="{738A8026-5C2B-4FCA-8B8A-ADEB45EF2119}" type="pres">
      <dgm:prSet presAssocID="{C09FDE65-1055-44B5-B49F-DE6FB568D55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5F6276F-C794-4805-ACE8-6C290A6079DA}" type="pres">
      <dgm:prSet presAssocID="{C09FDE65-1055-44B5-B49F-DE6FB568D551}" presName="negativeSpace" presStyleCnt="0"/>
      <dgm:spPr/>
    </dgm:pt>
    <dgm:pt modelId="{03874C1E-91B9-49FE-B91B-BEF93D68F3F7}" type="pres">
      <dgm:prSet presAssocID="{C09FDE65-1055-44B5-B49F-DE6FB568D551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DB4D36A-2FE0-4D77-8756-28F6EE982EE0}" type="pres">
      <dgm:prSet presAssocID="{7B3E92F1-FA4E-4D1E-8B3A-3B26A2E83008}" presName="spaceBetweenRectangles" presStyleCnt="0"/>
      <dgm:spPr/>
    </dgm:pt>
    <dgm:pt modelId="{7F96ECA6-8667-4A59-A2BC-8F87063910EF}" type="pres">
      <dgm:prSet presAssocID="{F8906B86-9C92-409D-8D8A-CB018C3872E4}" presName="parentLin" presStyleCnt="0"/>
      <dgm:spPr/>
    </dgm:pt>
    <dgm:pt modelId="{874D3BFF-2AC2-494C-8A41-6565357A86D8}" type="pres">
      <dgm:prSet presAssocID="{F8906B86-9C92-409D-8D8A-CB018C3872E4}" presName="parentLeftMargin" presStyleLbl="node1" presStyleIdx="0" presStyleCnt="4"/>
      <dgm:spPr/>
      <dgm:t>
        <a:bodyPr/>
        <a:lstStyle/>
        <a:p>
          <a:endParaRPr lang="de-DE"/>
        </a:p>
      </dgm:t>
    </dgm:pt>
    <dgm:pt modelId="{85F2A83C-4490-4399-8909-59F02FE3236E}" type="pres">
      <dgm:prSet presAssocID="{F8906B86-9C92-409D-8D8A-CB018C3872E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32387A2-7397-44C0-845E-EA04A85BF79B}" type="pres">
      <dgm:prSet presAssocID="{F8906B86-9C92-409D-8D8A-CB018C3872E4}" presName="negativeSpace" presStyleCnt="0"/>
      <dgm:spPr/>
    </dgm:pt>
    <dgm:pt modelId="{94333FB9-57B1-48DE-8621-DDCC73C485C0}" type="pres">
      <dgm:prSet presAssocID="{F8906B86-9C92-409D-8D8A-CB018C3872E4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1E57C39-D577-4D93-9DB3-EBD7F712F6AD}" type="pres">
      <dgm:prSet presAssocID="{E829E604-AA51-4BC8-8C04-ED2D9E0808A6}" presName="spaceBetweenRectangles" presStyleCnt="0"/>
      <dgm:spPr/>
    </dgm:pt>
    <dgm:pt modelId="{6C212784-0016-41F0-8A82-46787CCFF5D6}" type="pres">
      <dgm:prSet presAssocID="{58388A47-04BF-4E7E-9EA1-CCC84A54E56D}" presName="parentLin" presStyleCnt="0"/>
      <dgm:spPr/>
    </dgm:pt>
    <dgm:pt modelId="{2361A9BD-9EE6-47BA-8F48-7568D2F571BC}" type="pres">
      <dgm:prSet presAssocID="{58388A47-04BF-4E7E-9EA1-CCC84A54E56D}" presName="parentLeftMargin" presStyleLbl="node1" presStyleIdx="1" presStyleCnt="4"/>
      <dgm:spPr/>
      <dgm:t>
        <a:bodyPr/>
        <a:lstStyle/>
        <a:p>
          <a:endParaRPr lang="de-DE"/>
        </a:p>
      </dgm:t>
    </dgm:pt>
    <dgm:pt modelId="{15CA971D-397F-48BC-A3BC-E721A291A648}" type="pres">
      <dgm:prSet presAssocID="{58388A47-04BF-4E7E-9EA1-CCC84A54E56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DBF495E-4B1A-4EB6-B8EC-82D33DCD513D}" type="pres">
      <dgm:prSet presAssocID="{58388A47-04BF-4E7E-9EA1-CCC84A54E56D}" presName="negativeSpace" presStyleCnt="0"/>
      <dgm:spPr/>
    </dgm:pt>
    <dgm:pt modelId="{C6A52E69-A29F-42B4-978A-9623D7B22072}" type="pres">
      <dgm:prSet presAssocID="{58388A47-04BF-4E7E-9EA1-CCC84A54E56D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7D9FADA-B9AF-419D-AC8F-D8FC8F575F20}" type="pres">
      <dgm:prSet presAssocID="{1E0EABA0-4B66-4658-A27E-7CB8C7F17E2A}" presName="spaceBetweenRectangles" presStyleCnt="0"/>
      <dgm:spPr/>
    </dgm:pt>
    <dgm:pt modelId="{76639988-CDE4-4DDB-B310-2D1395CB5BDD}" type="pres">
      <dgm:prSet presAssocID="{E8C31492-7F42-4E9C-8312-BAEB84866CC8}" presName="parentLin" presStyleCnt="0"/>
      <dgm:spPr/>
    </dgm:pt>
    <dgm:pt modelId="{8F7BF5EB-E934-4FCC-AF8D-C758C5BCCCCD}" type="pres">
      <dgm:prSet presAssocID="{E8C31492-7F42-4E9C-8312-BAEB84866CC8}" presName="parentLeftMargin" presStyleLbl="node1" presStyleIdx="2" presStyleCnt="4"/>
      <dgm:spPr/>
      <dgm:t>
        <a:bodyPr/>
        <a:lstStyle/>
        <a:p>
          <a:endParaRPr lang="de-DE"/>
        </a:p>
      </dgm:t>
    </dgm:pt>
    <dgm:pt modelId="{B714DA62-57A9-4978-8554-5166C3F50402}" type="pres">
      <dgm:prSet presAssocID="{E8C31492-7F42-4E9C-8312-BAEB84866CC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0ACA0BB-40C9-4F6D-B2DE-7E94CCC2C98D}" type="pres">
      <dgm:prSet presAssocID="{E8C31492-7F42-4E9C-8312-BAEB84866CC8}" presName="negativeSpace" presStyleCnt="0"/>
      <dgm:spPr/>
    </dgm:pt>
    <dgm:pt modelId="{5D16AB51-4EE9-44BF-8035-E75D54E36BEF}" type="pres">
      <dgm:prSet presAssocID="{E8C31492-7F42-4E9C-8312-BAEB84866CC8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3F5E9D4-0AC8-404A-9F6E-57ABCEDB6A46}" type="presOf" srcId="{C130BC63-A27F-4A58-A997-5B0A71E72B10}" destId="{C6A52E69-A29F-42B4-978A-9623D7B22072}" srcOrd="0" destOrd="0" presId="urn:microsoft.com/office/officeart/2005/8/layout/list1"/>
    <dgm:cxn modelId="{DA090B8B-0A71-4A0A-BA91-A9F6F4A93AD7}" type="presOf" srcId="{C09FDE65-1055-44B5-B49F-DE6FB568D551}" destId="{738A8026-5C2B-4FCA-8B8A-ADEB45EF2119}" srcOrd="1" destOrd="0" presId="urn:microsoft.com/office/officeart/2005/8/layout/list1"/>
    <dgm:cxn modelId="{05C2E1B6-0261-4F59-8439-F044268BD1B2}" srcId="{1A621A78-1B31-494C-9FA7-7458801E75C4}" destId="{F8906B86-9C92-409D-8D8A-CB018C3872E4}" srcOrd="1" destOrd="0" parTransId="{F24994FC-D3CA-4544-9D69-98BD1243C9F0}" sibTransId="{E829E604-AA51-4BC8-8C04-ED2D9E0808A6}"/>
    <dgm:cxn modelId="{42F5ABEC-3BC5-4DB9-A20E-3D74E2ADB227}" type="presOf" srcId="{58388A47-04BF-4E7E-9EA1-CCC84A54E56D}" destId="{15CA971D-397F-48BC-A3BC-E721A291A648}" srcOrd="1" destOrd="0" presId="urn:microsoft.com/office/officeart/2005/8/layout/list1"/>
    <dgm:cxn modelId="{30EF9E9B-4090-4DD6-9CB7-87651B1AEA1D}" type="presOf" srcId="{C09FDE65-1055-44B5-B49F-DE6FB568D551}" destId="{8E69E4B0-5EC1-4B3F-8778-0B1BB1FFF7C6}" srcOrd="0" destOrd="0" presId="urn:microsoft.com/office/officeart/2005/8/layout/list1"/>
    <dgm:cxn modelId="{42F51E85-5DB6-4E8C-BE9B-D443427055DB}" srcId="{F8906B86-9C92-409D-8D8A-CB018C3872E4}" destId="{7DD09D1F-7E12-4E78-9A49-86576E12E75D}" srcOrd="0" destOrd="0" parTransId="{45E94A33-B39C-4EE3-BDC5-E791D17FA23D}" sibTransId="{5E781789-66C9-4C56-A246-D330B5BF0322}"/>
    <dgm:cxn modelId="{C7C0A342-E71D-4BA5-88C4-9D040C85D238}" type="presOf" srcId="{58388A47-04BF-4E7E-9EA1-CCC84A54E56D}" destId="{2361A9BD-9EE6-47BA-8F48-7568D2F571BC}" srcOrd="0" destOrd="0" presId="urn:microsoft.com/office/officeart/2005/8/layout/list1"/>
    <dgm:cxn modelId="{BFC42D7F-6206-4D78-BE76-02776D63D099}" type="presOf" srcId="{E8C31492-7F42-4E9C-8312-BAEB84866CC8}" destId="{8F7BF5EB-E934-4FCC-AF8D-C758C5BCCCCD}" srcOrd="0" destOrd="0" presId="urn:microsoft.com/office/officeart/2005/8/layout/list1"/>
    <dgm:cxn modelId="{3A551F76-F0F4-4791-8653-4C2446FCC113}" srcId="{E8C31492-7F42-4E9C-8312-BAEB84866CC8}" destId="{26C71B7D-EC26-4EF0-8FD1-CC0AEBD6F379}" srcOrd="0" destOrd="0" parTransId="{62D380B4-8667-4876-8381-6C62983FDF98}" sibTransId="{0C13DAE9-218A-4BB9-91C8-DF5EF2CFA9C5}"/>
    <dgm:cxn modelId="{38C5BF76-B9B2-4F09-BD37-5F0C8BE828EA}" srcId="{C09FDE65-1055-44B5-B49F-DE6FB568D551}" destId="{2449C794-DBB6-4988-A788-3992CA95E170}" srcOrd="0" destOrd="0" parTransId="{B808F7A5-B60D-420D-8BAB-928CAB6B83DE}" sibTransId="{2107EBC2-4EF7-4BBB-9F46-A0A081B7A350}"/>
    <dgm:cxn modelId="{90617B9D-C308-480C-BF76-1F7D62DD6684}" srcId="{1A621A78-1B31-494C-9FA7-7458801E75C4}" destId="{E8C31492-7F42-4E9C-8312-BAEB84866CC8}" srcOrd="3" destOrd="0" parTransId="{978DC373-F35F-4663-A523-38E8E82B9971}" sibTransId="{8A6B587C-F1D2-4A66-A5F7-0529B15CEA72}"/>
    <dgm:cxn modelId="{DF888661-6BA4-46BF-9435-C5B39E1EFB0C}" srcId="{58388A47-04BF-4E7E-9EA1-CCC84A54E56D}" destId="{C130BC63-A27F-4A58-A997-5B0A71E72B10}" srcOrd="0" destOrd="0" parTransId="{B2F9E99A-B3A2-4EC4-A923-8B29A14B8FAA}" sibTransId="{24CA28AE-B6AC-4301-974E-B4F12DFE0247}"/>
    <dgm:cxn modelId="{C79A96B5-A33A-44A2-B9CB-82EA45450129}" srcId="{1A621A78-1B31-494C-9FA7-7458801E75C4}" destId="{58388A47-04BF-4E7E-9EA1-CCC84A54E56D}" srcOrd="2" destOrd="0" parTransId="{4F2611F4-FDA9-453F-8EFD-3825AB689FB3}" sibTransId="{1E0EABA0-4B66-4658-A27E-7CB8C7F17E2A}"/>
    <dgm:cxn modelId="{EB5A24D0-E457-4E31-9432-A384A8F95045}" type="presOf" srcId="{1A621A78-1B31-494C-9FA7-7458801E75C4}" destId="{327BC5B6-00FC-49CC-8949-263BBBA6F164}" srcOrd="0" destOrd="0" presId="urn:microsoft.com/office/officeart/2005/8/layout/list1"/>
    <dgm:cxn modelId="{DE53AF30-BFFC-44AE-ADEC-2A72CA8E3706}" type="presOf" srcId="{E8C31492-7F42-4E9C-8312-BAEB84866CC8}" destId="{B714DA62-57A9-4978-8554-5166C3F50402}" srcOrd="1" destOrd="0" presId="urn:microsoft.com/office/officeart/2005/8/layout/list1"/>
    <dgm:cxn modelId="{B71865D4-983E-409F-8DA6-9CB6A99CFA34}" type="presOf" srcId="{F8906B86-9C92-409D-8D8A-CB018C3872E4}" destId="{874D3BFF-2AC2-494C-8A41-6565357A86D8}" srcOrd="0" destOrd="0" presId="urn:microsoft.com/office/officeart/2005/8/layout/list1"/>
    <dgm:cxn modelId="{92A5191E-F356-4EAD-B76B-4B2A173EEDEF}" type="presOf" srcId="{7DD09D1F-7E12-4E78-9A49-86576E12E75D}" destId="{94333FB9-57B1-48DE-8621-DDCC73C485C0}" srcOrd="0" destOrd="0" presId="urn:microsoft.com/office/officeart/2005/8/layout/list1"/>
    <dgm:cxn modelId="{004001F8-63B6-4127-94ED-826F21969051}" type="presOf" srcId="{F8906B86-9C92-409D-8D8A-CB018C3872E4}" destId="{85F2A83C-4490-4399-8909-59F02FE3236E}" srcOrd="1" destOrd="0" presId="urn:microsoft.com/office/officeart/2005/8/layout/list1"/>
    <dgm:cxn modelId="{83CD2AC3-B983-41EB-A121-20885FF58A9E}" srcId="{1A621A78-1B31-494C-9FA7-7458801E75C4}" destId="{C09FDE65-1055-44B5-B49F-DE6FB568D551}" srcOrd="0" destOrd="0" parTransId="{ABC6A4F2-C23F-4614-9D49-EC1AEF3016A0}" sibTransId="{7B3E92F1-FA4E-4D1E-8B3A-3B26A2E83008}"/>
    <dgm:cxn modelId="{66FE307B-C1E1-4826-9D99-66EF978DB228}" type="presOf" srcId="{2449C794-DBB6-4988-A788-3992CA95E170}" destId="{03874C1E-91B9-49FE-B91B-BEF93D68F3F7}" srcOrd="0" destOrd="0" presId="urn:microsoft.com/office/officeart/2005/8/layout/list1"/>
    <dgm:cxn modelId="{F3D953D6-0146-4590-900E-026D3C9B5BAB}" type="presOf" srcId="{26C71B7D-EC26-4EF0-8FD1-CC0AEBD6F379}" destId="{5D16AB51-4EE9-44BF-8035-E75D54E36BEF}" srcOrd="0" destOrd="0" presId="urn:microsoft.com/office/officeart/2005/8/layout/list1"/>
    <dgm:cxn modelId="{92D3DE83-3191-4168-A53C-0493B777A5DB}" type="presParOf" srcId="{327BC5B6-00FC-49CC-8949-263BBBA6F164}" destId="{70102ADC-58FA-4492-9F11-88EFD695114D}" srcOrd="0" destOrd="0" presId="urn:microsoft.com/office/officeart/2005/8/layout/list1"/>
    <dgm:cxn modelId="{4505A1D1-2C4B-4EB0-9DBE-2B8FB51D4130}" type="presParOf" srcId="{70102ADC-58FA-4492-9F11-88EFD695114D}" destId="{8E69E4B0-5EC1-4B3F-8778-0B1BB1FFF7C6}" srcOrd="0" destOrd="0" presId="urn:microsoft.com/office/officeart/2005/8/layout/list1"/>
    <dgm:cxn modelId="{677D0CD0-4B4B-45E2-859E-0133CFB464CA}" type="presParOf" srcId="{70102ADC-58FA-4492-9F11-88EFD695114D}" destId="{738A8026-5C2B-4FCA-8B8A-ADEB45EF2119}" srcOrd="1" destOrd="0" presId="urn:microsoft.com/office/officeart/2005/8/layout/list1"/>
    <dgm:cxn modelId="{74D1FDE8-AC0B-4A9C-A3F3-A5B9678E5FE3}" type="presParOf" srcId="{327BC5B6-00FC-49CC-8949-263BBBA6F164}" destId="{A5F6276F-C794-4805-ACE8-6C290A6079DA}" srcOrd="1" destOrd="0" presId="urn:microsoft.com/office/officeart/2005/8/layout/list1"/>
    <dgm:cxn modelId="{C01D7CAA-F950-481C-9A54-1554DC2B3068}" type="presParOf" srcId="{327BC5B6-00FC-49CC-8949-263BBBA6F164}" destId="{03874C1E-91B9-49FE-B91B-BEF93D68F3F7}" srcOrd="2" destOrd="0" presId="urn:microsoft.com/office/officeart/2005/8/layout/list1"/>
    <dgm:cxn modelId="{BC9785BA-CD65-48BB-B29F-FF628DA10E27}" type="presParOf" srcId="{327BC5B6-00FC-49CC-8949-263BBBA6F164}" destId="{7DB4D36A-2FE0-4D77-8756-28F6EE982EE0}" srcOrd="3" destOrd="0" presId="urn:microsoft.com/office/officeart/2005/8/layout/list1"/>
    <dgm:cxn modelId="{0E23E3E2-F0B8-4AAD-AB67-965DF541F5B8}" type="presParOf" srcId="{327BC5B6-00FC-49CC-8949-263BBBA6F164}" destId="{7F96ECA6-8667-4A59-A2BC-8F87063910EF}" srcOrd="4" destOrd="0" presId="urn:microsoft.com/office/officeart/2005/8/layout/list1"/>
    <dgm:cxn modelId="{62222F29-3094-4922-8FA1-1602CDC4E43D}" type="presParOf" srcId="{7F96ECA6-8667-4A59-A2BC-8F87063910EF}" destId="{874D3BFF-2AC2-494C-8A41-6565357A86D8}" srcOrd="0" destOrd="0" presId="urn:microsoft.com/office/officeart/2005/8/layout/list1"/>
    <dgm:cxn modelId="{CAF20728-4EED-4047-A450-6895178305F9}" type="presParOf" srcId="{7F96ECA6-8667-4A59-A2BC-8F87063910EF}" destId="{85F2A83C-4490-4399-8909-59F02FE3236E}" srcOrd="1" destOrd="0" presId="urn:microsoft.com/office/officeart/2005/8/layout/list1"/>
    <dgm:cxn modelId="{D9334E26-D65A-42BB-B14B-BC1EE794C28A}" type="presParOf" srcId="{327BC5B6-00FC-49CC-8949-263BBBA6F164}" destId="{432387A2-7397-44C0-845E-EA04A85BF79B}" srcOrd="5" destOrd="0" presId="urn:microsoft.com/office/officeart/2005/8/layout/list1"/>
    <dgm:cxn modelId="{9E5AB39D-BB19-4F3E-AB86-D381E85E2691}" type="presParOf" srcId="{327BC5B6-00FC-49CC-8949-263BBBA6F164}" destId="{94333FB9-57B1-48DE-8621-DDCC73C485C0}" srcOrd="6" destOrd="0" presId="urn:microsoft.com/office/officeart/2005/8/layout/list1"/>
    <dgm:cxn modelId="{9C7CAB0E-5DC7-42F4-BBDF-004DD484E217}" type="presParOf" srcId="{327BC5B6-00FC-49CC-8949-263BBBA6F164}" destId="{A1E57C39-D577-4D93-9DB3-EBD7F712F6AD}" srcOrd="7" destOrd="0" presId="urn:microsoft.com/office/officeart/2005/8/layout/list1"/>
    <dgm:cxn modelId="{53D6C67A-4B15-48FE-A065-9960B6638241}" type="presParOf" srcId="{327BC5B6-00FC-49CC-8949-263BBBA6F164}" destId="{6C212784-0016-41F0-8A82-46787CCFF5D6}" srcOrd="8" destOrd="0" presId="urn:microsoft.com/office/officeart/2005/8/layout/list1"/>
    <dgm:cxn modelId="{18638226-DDE4-456A-BA1E-4503047BA4E2}" type="presParOf" srcId="{6C212784-0016-41F0-8A82-46787CCFF5D6}" destId="{2361A9BD-9EE6-47BA-8F48-7568D2F571BC}" srcOrd="0" destOrd="0" presId="urn:microsoft.com/office/officeart/2005/8/layout/list1"/>
    <dgm:cxn modelId="{17FEA712-B234-408B-8945-D3EDC0D5E922}" type="presParOf" srcId="{6C212784-0016-41F0-8A82-46787CCFF5D6}" destId="{15CA971D-397F-48BC-A3BC-E721A291A648}" srcOrd="1" destOrd="0" presId="urn:microsoft.com/office/officeart/2005/8/layout/list1"/>
    <dgm:cxn modelId="{A54C9664-C471-4162-B6ED-070907F51077}" type="presParOf" srcId="{327BC5B6-00FC-49CC-8949-263BBBA6F164}" destId="{DDBF495E-4B1A-4EB6-B8EC-82D33DCD513D}" srcOrd="9" destOrd="0" presId="urn:microsoft.com/office/officeart/2005/8/layout/list1"/>
    <dgm:cxn modelId="{257A08B7-F357-49C4-8D96-AB19D310D580}" type="presParOf" srcId="{327BC5B6-00FC-49CC-8949-263BBBA6F164}" destId="{C6A52E69-A29F-42B4-978A-9623D7B22072}" srcOrd="10" destOrd="0" presId="urn:microsoft.com/office/officeart/2005/8/layout/list1"/>
    <dgm:cxn modelId="{FDFF29C2-5C01-458B-9DCD-EE0A71966A87}" type="presParOf" srcId="{327BC5B6-00FC-49CC-8949-263BBBA6F164}" destId="{B7D9FADA-B9AF-419D-AC8F-D8FC8F575F20}" srcOrd="11" destOrd="0" presId="urn:microsoft.com/office/officeart/2005/8/layout/list1"/>
    <dgm:cxn modelId="{7F79B1C8-D544-45C3-B6EB-D7B8BB5C66C1}" type="presParOf" srcId="{327BC5B6-00FC-49CC-8949-263BBBA6F164}" destId="{76639988-CDE4-4DDB-B310-2D1395CB5BDD}" srcOrd="12" destOrd="0" presId="urn:microsoft.com/office/officeart/2005/8/layout/list1"/>
    <dgm:cxn modelId="{23FD6954-873B-4DDB-81BF-60D83448A7C6}" type="presParOf" srcId="{76639988-CDE4-4DDB-B310-2D1395CB5BDD}" destId="{8F7BF5EB-E934-4FCC-AF8D-C758C5BCCCCD}" srcOrd="0" destOrd="0" presId="urn:microsoft.com/office/officeart/2005/8/layout/list1"/>
    <dgm:cxn modelId="{FD6F6B9E-28D2-4CE4-BEA4-BC31BFC57E2D}" type="presParOf" srcId="{76639988-CDE4-4DDB-B310-2D1395CB5BDD}" destId="{B714DA62-57A9-4978-8554-5166C3F50402}" srcOrd="1" destOrd="0" presId="urn:microsoft.com/office/officeart/2005/8/layout/list1"/>
    <dgm:cxn modelId="{144AD77C-4285-4ECF-BD41-F48F25A8D3F8}" type="presParOf" srcId="{327BC5B6-00FC-49CC-8949-263BBBA6F164}" destId="{80ACA0BB-40C9-4F6D-B2DE-7E94CCC2C98D}" srcOrd="13" destOrd="0" presId="urn:microsoft.com/office/officeart/2005/8/layout/list1"/>
    <dgm:cxn modelId="{E74B600D-E8FA-4BED-A8BF-16A552BF5B66}" type="presParOf" srcId="{327BC5B6-00FC-49CC-8949-263BBBA6F164}" destId="{5D16AB51-4EE9-44BF-8035-E75D54E36BE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50A072-04F9-4F6C-B160-5C2A12A28638}" type="doc">
      <dgm:prSet loTypeId="urn:microsoft.com/office/officeart/2005/8/layout/hProcess7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de-DE"/>
        </a:p>
      </dgm:t>
    </dgm:pt>
    <dgm:pt modelId="{55F71F02-A664-49B1-BBC7-62EE5EB2967F}">
      <dgm:prSet phldrT="[Text]" custT="1"/>
      <dgm:spPr/>
      <dgm:t>
        <a:bodyPr/>
        <a:lstStyle/>
        <a:p>
          <a:r>
            <a:rPr lang="de-DE" sz="1800" dirty="0" smtClean="0">
              <a:solidFill>
                <a:schemeClr val="bg1"/>
              </a:solidFill>
              <a:latin typeface="+mn-lt"/>
            </a:rPr>
            <a:t> </a:t>
          </a:r>
          <a:endParaRPr lang="de-DE" sz="1800" dirty="0">
            <a:solidFill>
              <a:schemeClr val="bg1"/>
            </a:solidFill>
            <a:latin typeface="+mn-lt"/>
          </a:endParaRPr>
        </a:p>
      </dgm:t>
    </dgm:pt>
    <dgm:pt modelId="{D29E2F25-B87D-4210-8C51-59CAAD2C8405}" type="parTrans" cxnId="{AB327C03-919B-47F5-880B-26271DBE12C5}">
      <dgm:prSet/>
      <dgm:spPr/>
      <dgm:t>
        <a:bodyPr/>
        <a:lstStyle/>
        <a:p>
          <a:endParaRPr lang="de-DE"/>
        </a:p>
      </dgm:t>
    </dgm:pt>
    <dgm:pt modelId="{42AF4984-B968-4C23-A30B-906CB330696B}" type="sibTrans" cxnId="{AB327C03-919B-47F5-880B-26271DBE12C5}">
      <dgm:prSet/>
      <dgm:spPr/>
      <dgm:t>
        <a:bodyPr/>
        <a:lstStyle/>
        <a:p>
          <a:endParaRPr lang="de-DE"/>
        </a:p>
      </dgm:t>
    </dgm:pt>
    <dgm:pt modelId="{71500DD3-78D9-4477-BBF2-D0BDE16FE978}">
      <dgm:prSet phldrT="[Text]" custT="1"/>
      <dgm:spPr/>
      <dgm:t>
        <a:bodyPr/>
        <a:lstStyle/>
        <a:p>
          <a:r>
            <a:rPr lang="de-DE" sz="3200" dirty="0" smtClean="0"/>
            <a:t>Dynamik</a:t>
          </a:r>
          <a:endParaRPr lang="de-DE" sz="3200" dirty="0"/>
        </a:p>
      </dgm:t>
    </dgm:pt>
    <dgm:pt modelId="{1F0173C8-5345-4699-B19D-CF1DEF1F9212}" type="parTrans" cxnId="{E0628387-D8D0-4CCD-B3FB-444B608ADC96}">
      <dgm:prSet/>
      <dgm:spPr/>
      <dgm:t>
        <a:bodyPr/>
        <a:lstStyle/>
        <a:p>
          <a:endParaRPr lang="de-DE"/>
        </a:p>
      </dgm:t>
    </dgm:pt>
    <dgm:pt modelId="{6DB4BA0A-A107-4110-B9C2-72EADF473AD0}" type="sibTrans" cxnId="{E0628387-D8D0-4CCD-B3FB-444B608ADC96}">
      <dgm:prSet/>
      <dgm:spPr/>
      <dgm:t>
        <a:bodyPr/>
        <a:lstStyle/>
        <a:p>
          <a:endParaRPr lang="de-DE"/>
        </a:p>
      </dgm:t>
    </dgm:pt>
    <dgm:pt modelId="{87FB05F2-3B2C-489A-92DC-3CAAE9CCD277}">
      <dgm:prSet phldrT="[Text]"/>
      <dgm:spPr/>
      <dgm:t>
        <a:bodyPr/>
        <a:lstStyle/>
        <a:p>
          <a:r>
            <a:rPr lang="de-DE" dirty="0" smtClean="0"/>
            <a:t> </a:t>
          </a:r>
          <a:endParaRPr lang="de-DE" dirty="0"/>
        </a:p>
      </dgm:t>
    </dgm:pt>
    <dgm:pt modelId="{98221EFD-E40C-4491-9B19-B0BE4D268DD3}" type="parTrans" cxnId="{BE3E8CDF-83A9-426D-9DA9-1475ADB18F52}">
      <dgm:prSet/>
      <dgm:spPr/>
      <dgm:t>
        <a:bodyPr/>
        <a:lstStyle/>
        <a:p>
          <a:endParaRPr lang="de-DE"/>
        </a:p>
      </dgm:t>
    </dgm:pt>
    <dgm:pt modelId="{BC942C7E-F615-4E14-A05F-8EA2D219FEF6}" type="sibTrans" cxnId="{BE3E8CDF-83A9-426D-9DA9-1475ADB18F52}">
      <dgm:prSet/>
      <dgm:spPr/>
      <dgm:t>
        <a:bodyPr/>
        <a:lstStyle/>
        <a:p>
          <a:endParaRPr lang="de-DE"/>
        </a:p>
      </dgm:t>
    </dgm:pt>
    <dgm:pt modelId="{1909E409-164A-4E2B-89A9-4C8A47399076}">
      <dgm:prSet phldrT="[Text]" custT="1"/>
      <dgm:spPr/>
      <dgm:t>
        <a:bodyPr/>
        <a:lstStyle/>
        <a:p>
          <a:r>
            <a:rPr lang="de-DE" sz="3200" baseline="0" dirty="0" smtClean="0">
              <a:solidFill>
                <a:schemeClr val="bg1"/>
              </a:solidFill>
              <a:latin typeface="+mn-lt"/>
            </a:rPr>
            <a:t>Akkulturation</a:t>
          </a:r>
          <a:endParaRPr lang="de-DE" sz="3200" baseline="0" dirty="0">
            <a:solidFill>
              <a:schemeClr val="bg1"/>
            </a:solidFill>
            <a:latin typeface="+mn-lt"/>
          </a:endParaRPr>
        </a:p>
      </dgm:t>
    </dgm:pt>
    <dgm:pt modelId="{417CAE72-6064-47D9-89E8-448AFA77B0F8}" type="parTrans" cxnId="{D26C036F-51C2-4916-8125-EFEB60BADC81}">
      <dgm:prSet/>
      <dgm:spPr/>
      <dgm:t>
        <a:bodyPr/>
        <a:lstStyle/>
        <a:p>
          <a:endParaRPr lang="de-DE"/>
        </a:p>
      </dgm:t>
    </dgm:pt>
    <dgm:pt modelId="{CF01A45F-ABD5-408E-8B91-C5289CED8FAC}" type="sibTrans" cxnId="{D26C036F-51C2-4916-8125-EFEB60BADC81}">
      <dgm:prSet/>
      <dgm:spPr/>
      <dgm:t>
        <a:bodyPr/>
        <a:lstStyle/>
        <a:p>
          <a:endParaRPr lang="de-DE"/>
        </a:p>
      </dgm:t>
    </dgm:pt>
    <dgm:pt modelId="{F6E68D04-E869-4127-9CFA-E2F1C3BA140F}">
      <dgm:prSet phldrT="[Text]"/>
      <dgm:spPr/>
      <dgm:t>
        <a:bodyPr/>
        <a:lstStyle/>
        <a:p>
          <a:r>
            <a:rPr lang="de-DE" dirty="0" smtClean="0"/>
            <a:t> </a:t>
          </a:r>
          <a:endParaRPr lang="de-DE" dirty="0"/>
        </a:p>
      </dgm:t>
    </dgm:pt>
    <dgm:pt modelId="{E3FF44EB-F2C7-423F-B891-49C287D16161}" type="parTrans" cxnId="{349CE726-F860-4480-8867-20C034F62B06}">
      <dgm:prSet/>
      <dgm:spPr/>
      <dgm:t>
        <a:bodyPr/>
        <a:lstStyle/>
        <a:p>
          <a:endParaRPr lang="de-DE"/>
        </a:p>
      </dgm:t>
    </dgm:pt>
    <dgm:pt modelId="{514E3421-0491-463C-86B7-6AF70EDBC86F}" type="sibTrans" cxnId="{349CE726-F860-4480-8867-20C034F62B06}">
      <dgm:prSet/>
      <dgm:spPr/>
      <dgm:t>
        <a:bodyPr/>
        <a:lstStyle/>
        <a:p>
          <a:endParaRPr lang="de-DE"/>
        </a:p>
      </dgm:t>
    </dgm:pt>
    <dgm:pt modelId="{C59AD66E-08CA-42E6-BEF8-381EDEC108F3}">
      <dgm:prSet phldrT="[Text]" custT="1"/>
      <dgm:spPr/>
      <dgm:t>
        <a:bodyPr/>
        <a:lstStyle/>
        <a:p>
          <a:r>
            <a:rPr lang="de-DE" sz="3200" dirty="0" smtClean="0">
              <a:solidFill>
                <a:schemeClr val="bg1"/>
              </a:solidFill>
              <a:latin typeface="+mn-lt"/>
            </a:rPr>
            <a:t>Integration</a:t>
          </a:r>
          <a:endParaRPr lang="de-DE" sz="3200" dirty="0">
            <a:solidFill>
              <a:schemeClr val="bg1"/>
            </a:solidFill>
            <a:latin typeface="+mn-lt"/>
          </a:endParaRPr>
        </a:p>
      </dgm:t>
    </dgm:pt>
    <dgm:pt modelId="{A68FAFDE-37F6-4B3E-A74B-9A1AFE3B303F}" type="parTrans" cxnId="{5C549630-E5D4-4441-93C4-CCE28DBE9612}">
      <dgm:prSet/>
      <dgm:spPr/>
      <dgm:t>
        <a:bodyPr/>
        <a:lstStyle/>
        <a:p>
          <a:endParaRPr lang="de-DE"/>
        </a:p>
      </dgm:t>
    </dgm:pt>
    <dgm:pt modelId="{2DD23C35-9D1F-4FF7-8E17-62BC2078A3A8}" type="sibTrans" cxnId="{5C549630-E5D4-4441-93C4-CCE28DBE9612}">
      <dgm:prSet/>
      <dgm:spPr/>
      <dgm:t>
        <a:bodyPr/>
        <a:lstStyle/>
        <a:p>
          <a:endParaRPr lang="de-DE"/>
        </a:p>
      </dgm:t>
    </dgm:pt>
    <dgm:pt modelId="{E3548F57-2689-4FCB-B99E-5F0501232B94}" type="pres">
      <dgm:prSet presAssocID="{A250A072-04F9-4F6C-B160-5C2A12A2863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ED65AAA-9BA1-41FA-989D-45D536035E0B}" type="pres">
      <dgm:prSet presAssocID="{55F71F02-A664-49B1-BBC7-62EE5EB2967F}" presName="compositeNode" presStyleCnt="0">
        <dgm:presLayoutVars>
          <dgm:bulletEnabled val="1"/>
        </dgm:presLayoutVars>
      </dgm:prSet>
      <dgm:spPr/>
    </dgm:pt>
    <dgm:pt modelId="{59B13C09-1575-41D8-BA5F-0BFE862D0001}" type="pres">
      <dgm:prSet presAssocID="{55F71F02-A664-49B1-BBC7-62EE5EB2967F}" presName="bgRect" presStyleLbl="node1" presStyleIdx="0" presStyleCnt="3" custLinFactNeighborX="-16444" custLinFactNeighborY="34834"/>
      <dgm:spPr/>
      <dgm:t>
        <a:bodyPr/>
        <a:lstStyle/>
        <a:p>
          <a:endParaRPr lang="de-DE"/>
        </a:p>
      </dgm:t>
    </dgm:pt>
    <dgm:pt modelId="{51477431-3A92-4A1A-8BC8-04B92F15F0F3}" type="pres">
      <dgm:prSet presAssocID="{55F71F02-A664-49B1-BBC7-62EE5EB2967F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01AE862-57FB-4B59-AC60-C413DF035B76}" type="pres">
      <dgm:prSet presAssocID="{55F71F02-A664-49B1-BBC7-62EE5EB2967F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FA156DC-EB6E-4CC4-888B-DEFC82E99D87}" type="pres">
      <dgm:prSet presAssocID="{42AF4984-B968-4C23-A30B-906CB330696B}" presName="hSp" presStyleCnt="0"/>
      <dgm:spPr/>
    </dgm:pt>
    <dgm:pt modelId="{C96399E8-5544-41CB-A08E-D6732AA726CD}" type="pres">
      <dgm:prSet presAssocID="{42AF4984-B968-4C23-A30B-906CB330696B}" presName="vProcSp" presStyleCnt="0"/>
      <dgm:spPr/>
    </dgm:pt>
    <dgm:pt modelId="{F6D0F9F8-65C0-4586-A1A4-CF79E57FB31D}" type="pres">
      <dgm:prSet presAssocID="{42AF4984-B968-4C23-A30B-906CB330696B}" presName="vSp1" presStyleCnt="0"/>
      <dgm:spPr/>
    </dgm:pt>
    <dgm:pt modelId="{DDD9E349-D34B-4FD8-8EF1-80436937EE6E}" type="pres">
      <dgm:prSet presAssocID="{42AF4984-B968-4C23-A30B-906CB330696B}" presName="simulatedConn" presStyleLbl="solidFgAcc1" presStyleIdx="0" presStyleCnt="2" custScaleX="147788" custScaleY="1171018" custLinFactY="-160446" custLinFactNeighborY="-200000"/>
      <dgm:spPr/>
    </dgm:pt>
    <dgm:pt modelId="{8279BD74-0FEE-4A44-AE43-FABDB6D5703C}" type="pres">
      <dgm:prSet presAssocID="{42AF4984-B968-4C23-A30B-906CB330696B}" presName="vSp2" presStyleCnt="0"/>
      <dgm:spPr/>
    </dgm:pt>
    <dgm:pt modelId="{3B24EFA3-0337-4545-B669-B60D6C6A99A2}" type="pres">
      <dgm:prSet presAssocID="{42AF4984-B968-4C23-A30B-906CB330696B}" presName="sibTrans" presStyleCnt="0"/>
      <dgm:spPr/>
    </dgm:pt>
    <dgm:pt modelId="{C290F140-04DA-48FC-B48F-6A41C5F07089}" type="pres">
      <dgm:prSet presAssocID="{87FB05F2-3B2C-489A-92DC-3CAAE9CCD277}" presName="compositeNode" presStyleCnt="0">
        <dgm:presLayoutVars>
          <dgm:bulletEnabled val="1"/>
        </dgm:presLayoutVars>
      </dgm:prSet>
      <dgm:spPr/>
    </dgm:pt>
    <dgm:pt modelId="{9867BA44-BFAA-4EA4-82A6-0B62DD4E7B7B}" type="pres">
      <dgm:prSet presAssocID="{87FB05F2-3B2C-489A-92DC-3CAAE9CCD277}" presName="bgRect" presStyleLbl="node1" presStyleIdx="1" presStyleCnt="3" custLinFactNeighborY="-7536"/>
      <dgm:spPr/>
      <dgm:t>
        <a:bodyPr/>
        <a:lstStyle/>
        <a:p>
          <a:endParaRPr lang="de-DE"/>
        </a:p>
      </dgm:t>
    </dgm:pt>
    <dgm:pt modelId="{54F13C6D-AB43-452A-9EA6-C6AA62ED535D}" type="pres">
      <dgm:prSet presAssocID="{87FB05F2-3B2C-489A-92DC-3CAAE9CCD277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9768CF8-684B-4C89-AF19-2E1436FC1D81}" type="pres">
      <dgm:prSet presAssocID="{87FB05F2-3B2C-489A-92DC-3CAAE9CCD277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E21AB0E-6B91-4BAF-99C5-9826199E77E2}" type="pres">
      <dgm:prSet presAssocID="{BC942C7E-F615-4E14-A05F-8EA2D219FEF6}" presName="hSp" presStyleCnt="0"/>
      <dgm:spPr/>
    </dgm:pt>
    <dgm:pt modelId="{0C701B8F-F499-46B4-AACE-7019DE6947F8}" type="pres">
      <dgm:prSet presAssocID="{BC942C7E-F615-4E14-A05F-8EA2D219FEF6}" presName="vProcSp" presStyleCnt="0"/>
      <dgm:spPr/>
    </dgm:pt>
    <dgm:pt modelId="{24BB0E91-72C8-4884-978F-C63B672C9C09}" type="pres">
      <dgm:prSet presAssocID="{BC942C7E-F615-4E14-A05F-8EA2D219FEF6}" presName="vSp1" presStyleCnt="0"/>
      <dgm:spPr/>
    </dgm:pt>
    <dgm:pt modelId="{AB51C1D9-FC5B-4768-8A0B-03E60E36FA0F}" type="pres">
      <dgm:prSet presAssocID="{BC942C7E-F615-4E14-A05F-8EA2D219FEF6}" presName="simulatedConn" presStyleLbl="solidFgAcc1" presStyleIdx="1" presStyleCnt="2" custScaleX="128444" custScaleY="1171018" custLinFactY="-160448" custLinFactNeighborY="-200000"/>
      <dgm:spPr/>
    </dgm:pt>
    <dgm:pt modelId="{338AA9E1-2AA6-4621-A160-22B4900C2F16}" type="pres">
      <dgm:prSet presAssocID="{BC942C7E-F615-4E14-A05F-8EA2D219FEF6}" presName="vSp2" presStyleCnt="0"/>
      <dgm:spPr/>
    </dgm:pt>
    <dgm:pt modelId="{12D6E07C-0471-46C5-ACCA-947596E66075}" type="pres">
      <dgm:prSet presAssocID="{BC942C7E-F615-4E14-A05F-8EA2D219FEF6}" presName="sibTrans" presStyleCnt="0"/>
      <dgm:spPr/>
    </dgm:pt>
    <dgm:pt modelId="{6FFE5451-8462-4958-A5F6-7734D3251E1D}" type="pres">
      <dgm:prSet presAssocID="{F6E68D04-E869-4127-9CFA-E2F1C3BA140F}" presName="compositeNode" presStyleCnt="0">
        <dgm:presLayoutVars>
          <dgm:bulletEnabled val="1"/>
        </dgm:presLayoutVars>
      </dgm:prSet>
      <dgm:spPr/>
    </dgm:pt>
    <dgm:pt modelId="{D6C42227-C360-4B49-9537-87B4F54141AE}" type="pres">
      <dgm:prSet presAssocID="{F6E68D04-E869-4127-9CFA-E2F1C3BA140F}" presName="bgRect" presStyleLbl="node1" presStyleIdx="2" presStyleCnt="3"/>
      <dgm:spPr/>
      <dgm:t>
        <a:bodyPr/>
        <a:lstStyle/>
        <a:p>
          <a:endParaRPr lang="de-DE"/>
        </a:p>
      </dgm:t>
    </dgm:pt>
    <dgm:pt modelId="{4F288E36-F014-480D-A529-FCBF1E01A213}" type="pres">
      <dgm:prSet presAssocID="{F6E68D04-E869-4127-9CFA-E2F1C3BA140F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532E4F9-354A-48E1-A880-2BC05D9CCAED}" type="pres">
      <dgm:prSet presAssocID="{F6E68D04-E869-4127-9CFA-E2F1C3BA140F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E0628387-D8D0-4CCD-B3FB-444B608ADC96}" srcId="{55F71F02-A664-49B1-BBC7-62EE5EB2967F}" destId="{71500DD3-78D9-4477-BBF2-D0BDE16FE978}" srcOrd="0" destOrd="0" parTransId="{1F0173C8-5345-4699-B19D-CF1DEF1F9212}" sibTransId="{6DB4BA0A-A107-4110-B9C2-72EADF473AD0}"/>
    <dgm:cxn modelId="{D26C036F-51C2-4916-8125-EFEB60BADC81}" srcId="{87FB05F2-3B2C-489A-92DC-3CAAE9CCD277}" destId="{1909E409-164A-4E2B-89A9-4C8A47399076}" srcOrd="0" destOrd="0" parTransId="{417CAE72-6064-47D9-89E8-448AFA77B0F8}" sibTransId="{CF01A45F-ABD5-408E-8B91-C5289CED8FAC}"/>
    <dgm:cxn modelId="{343D3048-552E-45B3-BD00-9C44AA366605}" type="presOf" srcId="{A250A072-04F9-4F6C-B160-5C2A12A28638}" destId="{E3548F57-2689-4FCB-B99E-5F0501232B94}" srcOrd="0" destOrd="0" presId="urn:microsoft.com/office/officeart/2005/8/layout/hProcess7"/>
    <dgm:cxn modelId="{AB327C03-919B-47F5-880B-26271DBE12C5}" srcId="{A250A072-04F9-4F6C-B160-5C2A12A28638}" destId="{55F71F02-A664-49B1-BBC7-62EE5EB2967F}" srcOrd="0" destOrd="0" parTransId="{D29E2F25-B87D-4210-8C51-59CAAD2C8405}" sibTransId="{42AF4984-B968-4C23-A30B-906CB330696B}"/>
    <dgm:cxn modelId="{5C549630-E5D4-4441-93C4-CCE28DBE9612}" srcId="{F6E68D04-E869-4127-9CFA-E2F1C3BA140F}" destId="{C59AD66E-08CA-42E6-BEF8-381EDEC108F3}" srcOrd="0" destOrd="0" parTransId="{A68FAFDE-37F6-4B3E-A74B-9A1AFE3B303F}" sibTransId="{2DD23C35-9D1F-4FF7-8E17-62BC2078A3A8}"/>
    <dgm:cxn modelId="{209E8980-8C94-413D-AB5A-6CFB87CB658D}" type="presOf" srcId="{71500DD3-78D9-4477-BBF2-D0BDE16FE978}" destId="{001AE862-57FB-4B59-AC60-C413DF035B76}" srcOrd="0" destOrd="0" presId="urn:microsoft.com/office/officeart/2005/8/layout/hProcess7"/>
    <dgm:cxn modelId="{12E3D121-9545-4774-958B-6DC06B2CAE23}" type="presOf" srcId="{C59AD66E-08CA-42E6-BEF8-381EDEC108F3}" destId="{B532E4F9-354A-48E1-A880-2BC05D9CCAED}" srcOrd="0" destOrd="0" presId="urn:microsoft.com/office/officeart/2005/8/layout/hProcess7"/>
    <dgm:cxn modelId="{EE6B054F-33DB-44CD-9D21-E062023F89DD}" type="presOf" srcId="{55F71F02-A664-49B1-BBC7-62EE5EB2967F}" destId="{51477431-3A92-4A1A-8BC8-04B92F15F0F3}" srcOrd="1" destOrd="0" presId="urn:microsoft.com/office/officeart/2005/8/layout/hProcess7"/>
    <dgm:cxn modelId="{DC9F1CE9-EF9F-4A53-9981-D320C01A3FED}" type="presOf" srcId="{1909E409-164A-4E2B-89A9-4C8A47399076}" destId="{09768CF8-684B-4C89-AF19-2E1436FC1D81}" srcOrd="0" destOrd="0" presId="urn:microsoft.com/office/officeart/2005/8/layout/hProcess7"/>
    <dgm:cxn modelId="{3FB3E551-8DAE-4DD4-9C21-25F3F06F266B}" type="presOf" srcId="{87FB05F2-3B2C-489A-92DC-3CAAE9CCD277}" destId="{54F13C6D-AB43-452A-9EA6-C6AA62ED535D}" srcOrd="1" destOrd="0" presId="urn:microsoft.com/office/officeart/2005/8/layout/hProcess7"/>
    <dgm:cxn modelId="{349CE726-F860-4480-8867-20C034F62B06}" srcId="{A250A072-04F9-4F6C-B160-5C2A12A28638}" destId="{F6E68D04-E869-4127-9CFA-E2F1C3BA140F}" srcOrd="2" destOrd="0" parTransId="{E3FF44EB-F2C7-423F-B891-49C287D16161}" sibTransId="{514E3421-0491-463C-86B7-6AF70EDBC86F}"/>
    <dgm:cxn modelId="{BE3E8CDF-83A9-426D-9DA9-1475ADB18F52}" srcId="{A250A072-04F9-4F6C-B160-5C2A12A28638}" destId="{87FB05F2-3B2C-489A-92DC-3CAAE9CCD277}" srcOrd="1" destOrd="0" parTransId="{98221EFD-E40C-4491-9B19-B0BE4D268DD3}" sibTransId="{BC942C7E-F615-4E14-A05F-8EA2D219FEF6}"/>
    <dgm:cxn modelId="{ECDEDB2D-645B-47FB-96AB-E06B6F8F3766}" type="presOf" srcId="{F6E68D04-E869-4127-9CFA-E2F1C3BA140F}" destId="{4F288E36-F014-480D-A529-FCBF1E01A213}" srcOrd="1" destOrd="0" presId="urn:microsoft.com/office/officeart/2005/8/layout/hProcess7"/>
    <dgm:cxn modelId="{FB250BBF-C7D6-4EC5-AC12-2F0D543D0145}" type="presOf" srcId="{F6E68D04-E869-4127-9CFA-E2F1C3BA140F}" destId="{D6C42227-C360-4B49-9537-87B4F54141AE}" srcOrd="0" destOrd="0" presId="urn:microsoft.com/office/officeart/2005/8/layout/hProcess7"/>
    <dgm:cxn modelId="{0E68A555-CEE6-4BE4-B4CC-4A9D48CB3973}" type="presOf" srcId="{87FB05F2-3B2C-489A-92DC-3CAAE9CCD277}" destId="{9867BA44-BFAA-4EA4-82A6-0B62DD4E7B7B}" srcOrd="0" destOrd="0" presId="urn:microsoft.com/office/officeart/2005/8/layout/hProcess7"/>
    <dgm:cxn modelId="{CF5C5BD7-8FE4-4D4A-889A-8FB98C2BBA3D}" type="presOf" srcId="{55F71F02-A664-49B1-BBC7-62EE5EB2967F}" destId="{59B13C09-1575-41D8-BA5F-0BFE862D0001}" srcOrd="0" destOrd="0" presId="urn:microsoft.com/office/officeart/2005/8/layout/hProcess7"/>
    <dgm:cxn modelId="{8347053F-C324-48AB-B718-3ECA082FA6BB}" type="presParOf" srcId="{E3548F57-2689-4FCB-B99E-5F0501232B94}" destId="{0ED65AAA-9BA1-41FA-989D-45D536035E0B}" srcOrd="0" destOrd="0" presId="urn:microsoft.com/office/officeart/2005/8/layout/hProcess7"/>
    <dgm:cxn modelId="{09C50958-4E94-4961-B88B-8DD64C774518}" type="presParOf" srcId="{0ED65AAA-9BA1-41FA-989D-45D536035E0B}" destId="{59B13C09-1575-41D8-BA5F-0BFE862D0001}" srcOrd="0" destOrd="0" presId="urn:microsoft.com/office/officeart/2005/8/layout/hProcess7"/>
    <dgm:cxn modelId="{84B95C75-FF43-4776-A7F7-C7FB27AD5073}" type="presParOf" srcId="{0ED65AAA-9BA1-41FA-989D-45D536035E0B}" destId="{51477431-3A92-4A1A-8BC8-04B92F15F0F3}" srcOrd="1" destOrd="0" presId="urn:microsoft.com/office/officeart/2005/8/layout/hProcess7"/>
    <dgm:cxn modelId="{4CB33579-DB80-41FA-9F7C-8DACF2FF5E0C}" type="presParOf" srcId="{0ED65AAA-9BA1-41FA-989D-45D536035E0B}" destId="{001AE862-57FB-4B59-AC60-C413DF035B76}" srcOrd="2" destOrd="0" presId="urn:microsoft.com/office/officeart/2005/8/layout/hProcess7"/>
    <dgm:cxn modelId="{FE7504E5-1556-4789-887F-FAAAA07F203B}" type="presParOf" srcId="{E3548F57-2689-4FCB-B99E-5F0501232B94}" destId="{EFA156DC-EB6E-4CC4-888B-DEFC82E99D87}" srcOrd="1" destOrd="0" presId="urn:microsoft.com/office/officeart/2005/8/layout/hProcess7"/>
    <dgm:cxn modelId="{1606FB4F-47D5-4C4A-A47A-CC5559A87CAA}" type="presParOf" srcId="{E3548F57-2689-4FCB-B99E-5F0501232B94}" destId="{C96399E8-5544-41CB-A08E-D6732AA726CD}" srcOrd="2" destOrd="0" presId="urn:microsoft.com/office/officeart/2005/8/layout/hProcess7"/>
    <dgm:cxn modelId="{352BE9DE-51D5-4656-900F-24074F00E0FC}" type="presParOf" srcId="{C96399E8-5544-41CB-A08E-D6732AA726CD}" destId="{F6D0F9F8-65C0-4586-A1A4-CF79E57FB31D}" srcOrd="0" destOrd="0" presId="urn:microsoft.com/office/officeart/2005/8/layout/hProcess7"/>
    <dgm:cxn modelId="{3FE4AD8B-11EE-4FEB-8651-46694405020C}" type="presParOf" srcId="{C96399E8-5544-41CB-A08E-D6732AA726CD}" destId="{DDD9E349-D34B-4FD8-8EF1-80436937EE6E}" srcOrd="1" destOrd="0" presId="urn:microsoft.com/office/officeart/2005/8/layout/hProcess7"/>
    <dgm:cxn modelId="{D4E23FAB-A491-4EB9-9722-F9ED5F4490F3}" type="presParOf" srcId="{C96399E8-5544-41CB-A08E-D6732AA726CD}" destId="{8279BD74-0FEE-4A44-AE43-FABDB6D5703C}" srcOrd="2" destOrd="0" presId="urn:microsoft.com/office/officeart/2005/8/layout/hProcess7"/>
    <dgm:cxn modelId="{8B3F2C87-77E5-419B-8F85-D8167C4EBF7C}" type="presParOf" srcId="{E3548F57-2689-4FCB-B99E-5F0501232B94}" destId="{3B24EFA3-0337-4545-B669-B60D6C6A99A2}" srcOrd="3" destOrd="0" presId="urn:microsoft.com/office/officeart/2005/8/layout/hProcess7"/>
    <dgm:cxn modelId="{FF841213-B414-493F-8C01-891193B216E9}" type="presParOf" srcId="{E3548F57-2689-4FCB-B99E-5F0501232B94}" destId="{C290F140-04DA-48FC-B48F-6A41C5F07089}" srcOrd="4" destOrd="0" presId="urn:microsoft.com/office/officeart/2005/8/layout/hProcess7"/>
    <dgm:cxn modelId="{F8A02FD5-044E-4D6D-9C50-C4E9146B904B}" type="presParOf" srcId="{C290F140-04DA-48FC-B48F-6A41C5F07089}" destId="{9867BA44-BFAA-4EA4-82A6-0B62DD4E7B7B}" srcOrd="0" destOrd="0" presId="urn:microsoft.com/office/officeart/2005/8/layout/hProcess7"/>
    <dgm:cxn modelId="{A0C9367A-2518-4635-9416-ED614C1A9624}" type="presParOf" srcId="{C290F140-04DA-48FC-B48F-6A41C5F07089}" destId="{54F13C6D-AB43-452A-9EA6-C6AA62ED535D}" srcOrd="1" destOrd="0" presId="urn:microsoft.com/office/officeart/2005/8/layout/hProcess7"/>
    <dgm:cxn modelId="{0DE434BE-4935-456A-B68B-35D040228BD5}" type="presParOf" srcId="{C290F140-04DA-48FC-B48F-6A41C5F07089}" destId="{09768CF8-684B-4C89-AF19-2E1436FC1D81}" srcOrd="2" destOrd="0" presId="urn:microsoft.com/office/officeart/2005/8/layout/hProcess7"/>
    <dgm:cxn modelId="{87F50831-5E11-4C2E-AFB9-96ACB475B536}" type="presParOf" srcId="{E3548F57-2689-4FCB-B99E-5F0501232B94}" destId="{3E21AB0E-6B91-4BAF-99C5-9826199E77E2}" srcOrd="5" destOrd="0" presId="urn:microsoft.com/office/officeart/2005/8/layout/hProcess7"/>
    <dgm:cxn modelId="{17066D63-5DCE-462E-A1A3-32904A202A88}" type="presParOf" srcId="{E3548F57-2689-4FCB-B99E-5F0501232B94}" destId="{0C701B8F-F499-46B4-AACE-7019DE6947F8}" srcOrd="6" destOrd="0" presId="urn:microsoft.com/office/officeart/2005/8/layout/hProcess7"/>
    <dgm:cxn modelId="{72494081-F2E8-42F6-9C5C-63B3E8C19B5D}" type="presParOf" srcId="{0C701B8F-F499-46B4-AACE-7019DE6947F8}" destId="{24BB0E91-72C8-4884-978F-C63B672C9C09}" srcOrd="0" destOrd="0" presId="urn:microsoft.com/office/officeart/2005/8/layout/hProcess7"/>
    <dgm:cxn modelId="{F73B45BA-C138-4EF1-9E68-1E235FF06E90}" type="presParOf" srcId="{0C701B8F-F499-46B4-AACE-7019DE6947F8}" destId="{AB51C1D9-FC5B-4768-8A0B-03E60E36FA0F}" srcOrd="1" destOrd="0" presId="urn:microsoft.com/office/officeart/2005/8/layout/hProcess7"/>
    <dgm:cxn modelId="{FAD13F5D-A88F-4223-8E5C-8056AE013796}" type="presParOf" srcId="{0C701B8F-F499-46B4-AACE-7019DE6947F8}" destId="{338AA9E1-2AA6-4621-A160-22B4900C2F16}" srcOrd="2" destOrd="0" presId="urn:microsoft.com/office/officeart/2005/8/layout/hProcess7"/>
    <dgm:cxn modelId="{8B1E91C1-BC21-47A2-B060-6DD570970CCB}" type="presParOf" srcId="{E3548F57-2689-4FCB-B99E-5F0501232B94}" destId="{12D6E07C-0471-46C5-ACCA-947596E66075}" srcOrd="7" destOrd="0" presId="urn:microsoft.com/office/officeart/2005/8/layout/hProcess7"/>
    <dgm:cxn modelId="{36B114B0-1335-4ADA-AD0B-4C36F5C93AB8}" type="presParOf" srcId="{E3548F57-2689-4FCB-B99E-5F0501232B94}" destId="{6FFE5451-8462-4958-A5F6-7734D3251E1D}" srcOrd="8" destOrd="0" presId="urn:microsoft.com/office/officeart/2005/8/layout/hProcess7"/>
    <dgm:cxn modelId="{3944EF2F-442D-4EB0-BC89-9B9B06ACEAAD}" type="presParOf" srcId="{6FFE5451-8462-4958-A5F6-7734D3251E1D}" destId="{D6C42227-C360-4B49-9537-87B4F54141AE}" srcOrd="0" destOrd="0" presId="urn:microsoft.com/office/officeart/2005/8/layout/hProcess7"/>
    <dgm:cxn modelId="{A209471D-76C4-4778-81A8-297E77F65E95}" type="presParOf" srcId="{6FFE5451-8462-4958-A5F6-7734D3251E1D}" destId="{4F288E36-F014-480D-A529-FCBF1E01A213}" srcOrd="1" destOrd="0" presId="urn:microsoft.com/office/officeart/2005/8/layout/hProcess7"/>
    <dgm:cxn modelId="{3A037181-9654-4D81-B8E7-B3E8E21CCE38}" type="presParOf" srcId="{6FFE5451-8462-4958-A5F6-7734D3251E1D}" destId="{B532E4F9-354A-48E1-A880-2BC05D9CCAED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3E5DE5-EA3B-40FD-93DE-F8E93A4E0FD9}" type="doc">
      <dgm:prSet loTypeId="urn:microsoft.com/office/officeart/2005/8/layout/chevron2" loCatId="list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de-DE"/>
        </a:p>
      </dgm:t>
    </dgm:pt>
    <dgm:pt modelId="{24A20756-9CB7-47D7-9119-7BD54596071B}">
      <dgm:prSet phldrT="[Text]"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de-DE" dirty="0" smtClean="0"/>
            <a:t>Teilnehmer</a:t>
          </a:r>
          <a:r>
            <a:rPr lang="de-DE" baseline="0" dirty="0" smtClean="0"/>
            <a:t> werden in zwei Gruppen eingeteilt und erhalten Rollenbeschreibungen.</a:t>
          </a:r>
          <a:endParaRPr lang="de-DE" dirty="0"/>
        </a:p>
      </dgm:t>
    </dgm:pt>
    <dgm:pt modelId="{69E3EB25-2104-4352-99A2-C73DFB364F87}" type="parTrans" cxnId="{1E212965-82C9-4CB4-85A1-318CE231C2C6}">
      <dgm:prSet/>
      <dgm:spPr/>
      <dgm:t>
        <a:bodyPr/>
        <a:lstStyle/>
        <a:p>
          <a:endParaRPr lang="de-DE"/>
        </a:p>
      </dgm:t>
    </dgm:pt>
    <dgm:pt modelId="{4B1F1DE9-F205-4B58-A8DD-0529EDFC844D}" type="sibTrans" cxnId="{1E212965-82C9-4CB4-85A1-318CE231C2C6}">
      <dgm:prSet/>
      <dgm:spPr/>
      <dgm:t>
        <a:bodyPr/>
        <a:lstStyle/>
        <a:p>
          <a:endParaRPr lang="de-DE"/>
        </a:p>
      </dgm:t>
    </dgm:pt>
    <dgm:pt modelId="{EF9E83CD-8FF7-4E39-8D42-AB5D29B02820}">
      <dgm:prSet phldrT="[Text]"/>
      <dgm:spPr>
        <a:solidFill>
          <a:schemeClr val="bg1">
            <a:lumMod val="50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de-DE" dirty="0" smtClean="0"/>
            <a:t>2.</a:t>
          </a:r>
          <a:endParaRPr lang="de-DE" dirty="0"/>
        </a:p>
      </dgm:t>
    </dgm:pt>
    <dgm:pt modelId="{7E2F40D0-2089-49BB-82F3-EECD2A81D100}" type="parTrans" cxnId="{5FABC467-92F7-42CE-961E-A41CFC48308C}">
      <dgm:prSet/>
      <dgm:spPr/>
      <dgm:t>
        <a:bodyPr/>
        <a:lstStyle/>
        <a:p>
          <a:endParaRPr lang="de-DE"/>
        </a:p>
      </dgm:t>
    </dgm:pt>
    <dgm:pt modelId="{D63A269D-CB80-4A5C-8AE8-F23DAE36E46A}" type="sibTrans" cxnId="{5FABC467-92F7-42CE-961E-A41CFC48308C}">
      <dgm:prSet/>
      <dgm:spPr/>
      <dgm:t>
        <a:bodyPr/>
        <a:lstStyle/>
        <a:p>
          <a:endParaRPr lang="de-DE"/>
        </a:p>
      </dgm:t>
    </dgm:pt>
    <dgm:pt modelId="{920BC502-1988-4199-9800-1674562C36F3}">
      <dgm:prSet phldrT="[Text]"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de-DE" dirty="0" smtClean="0"/>
            <a:t>Jede Gruppe erhält eine Situation im Arbeitsalltag, zu der sie entsprechend ihrer Rollen ein Rollenspiel vorbereitet (15 Min.).</a:t>
          </a:r>
          <a:endParaRPr lang="de-DE" dirty="0"/>
        </a:p>
      </dgm:t>
    </dgm:pt>
    <dgm:pt modelId="{B060663E-D3E4-4F90-B49D-A2A1DF6029EC}" type="parTrans" cxnId="{9AD86C15-58C4-425F-98FA-EDB200604CFA}">
      <dgm:prSet/>
      <dgm:spPr/>
      <dgm:t>
        <a:bodyPr/>
        <a:lstStyle/>
        <a:p>
          <a:endParaRPr lang="de-DE"/>
        </a:p>
      </dgm:t>
    </dgm:pt>
    <dgm:pt modelId="{F96B9539-97CC-49A2-A649-8550D72EEE05}" type="sibTrans" cxnId="{9AD86C15-58C4-425F-98FA-EDB200604CFA}">
      <dgm:prSet/>
      <dgm:spPr/>
      <dgm:t>
        <a:bodyPr/>
        <a:lstStyle/>
        <a:p>
          <a:endParaRPr lang="de-DE"/>
        </a:p>
      </dgm:t>
    </dgm:pt>
    <dgm:pt modelId="{3D6D8D90-B507-4BCD-A056-6BF0938CEA9C}">
      <dgm:prSet phldrT="[Text]"/>
      <dgm:spPr>
        <a:solidFill>
          <a:schemeClr val="bg1">
            <a:lumMod val="7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de-DE" dirty="0" smtClean="0"/>
            <a:t>3.</a:t>
          </a:r>
          <a:endParaRPr lang="de-DE" dirty="0"/>
        </a:p>
      </dgm:t>
    </dgm:pt>
    <dgm:pt modelId="{96CDB86E-EAC4-482B-8121-887B88318512}" type="parTrans" cxnId="{F855CFA8-40B7-459D-8EDF-E905105A3A5A}">
      <dgm:prSet/>
      <dgm:spPr/>
      <dgm:t>
        <a:bodyPr/>
        <a:lstStyle/>
        <a:p>
          <a:endParaRPr lang="de-DE"/>
        </a:p>
      </dgm:t>
    </dgm:pt>
    <dgm:pt modelId="{F812669C-9AB2-4DCB-ACD5-25B81E095558}" type="sibTrans" cxnId="{F855CFA8-40B7-459D-8EDF-E905105A3A5A}">
      <dgm:prSet/>
      <dgm:spPr/>
      <dgm:t>
        <a:bodyPr/>
        <a:lstStyle/>
        <a:p>
          <a:endParaRPr lang="de-DE"/>
        </a:p>
      </dgm:t>
    </dgm:pt>
    <dgm:pt modelId="{DE664F4D-F75E-42E7-AC5F-86DF1510F70D}">
      <dgm:prSet phldrT="[Text]"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de-DE" dirty="0" smtClean="0"/>
            <a:t>Vorstellung</a:t>
          </a:r>
          <a:r>
            <a:rPr lang="de-DE" baseline="0" dirty="0" smtClean="0"/>
            <a:t> der Rollenspiele im Plenum. </a:t>
          </a:r>
          <a:endParaRPr lang="de-DE" dirty="0"/>
        </a:p>
      </dgm:t>
    </dgm:pt>
    <dgm:pt modelId="{43B557A4-E3CD-4AFE-8C42-3413D422FE4F}" type="parTrans" cxnId="{98AAC0B3-C807-4E9E-B145-58C6C09A587C}">
      <dgm:prSet/>
      <dgm:spPr/>
      <dgm:t>
        <a:bodyPr/>
        <a:lstStyle/>
        <a:p>
          <a:endParaRPr lang="de-DE"/>
        </a:p>
      </dgm:t>
    </dgm:pt>
    <dgm:pt modelId="{CE2106A7-8C08-42C6-A583-172A479CB163}" type="sibTrans" cxnId="{98AAC0B3-C807-4E9E-B145-58C6C09A587C}">
      <dgm:prSet/>
      <dgm:spPr/>
      <dgm:t>
        <a:bodyPr/>
        <a:lstStyle/>
        <a:p>
          <a:endParaRPr lang="de-DE"/>
        </a:p>
      </dgm:t>
    </dgm:pt>
    <dgm:pt modelId="{8A28A5A4-ED8D-4898-A499-797FD9B6115D}">
      <dgm:prSet phldrT="[Text]"/>
      <dgm:spPr>
        <a:solidFill>
          <a:srgbClr val="9DC61E"/>
        </a:solidFill>
      </dgm:spPr>
      <dgm:t>
        <a:bodyPr/>
        <a:lstStyle/>
        <a:p>
          <a:r>
            <a:rPr lang="de-DE" dirty="0" smtClean="0"/>
            <a:t>1.</a:t>
          </a:r>
          <a:endParaRPr lang="de-DE" dirty="0"/>
        </a:p>
      </dgm:t>
    </dgm:pt>
    <dgm:pt modelId="{D4A4993D-6BEB-41F6-872C-626262FEC221}" type="sibTrans" cxnId="{D816A67B-2BBC-4524-8F05-39561943E568}">
      <dgm:prSet/>
      <dgm:spPr/>
      <dgm:t>
        <a:bodyPr/>
        <a:lstStyle/>
        <a:p>
          <a:endParaRPr lang="de-DE"/>
        </a:p>
      </dgm:t>
    </dgm:pt>
    <dgm:pt modelId="{66F6E82B-4D9F-4B45-843E-F786328263C9}" type="parTrans" cxnId="{D816A67B-2BBC-4524-8F05-39561943E568}">
      <dgm:prSet/>
      <dgm:spPr/>
      <dgm:t>
        <a:bodyPr/>
        <a:lstStyle/>
        <a:p>
          <a:endParaRPr lang="de-DE"/>
        </a:p>
      </dgm:t>
    </dgm:pt>
    <dgm:pt modelId="{A1221623-1659-4C2D-BE22-46F732C5A6B5}" type="pres">
      <dgm:prSet presAssocID="{BD3E5DE5-EA3B-40FD-93DE-F8E93A4E0FD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1EF9A3D9-1893-4C9A-A6A7-169DC86AAB65}" type="pres">
      <dgm:prSet presAssocID="{8A28A5A4-ED8D-4898-A499-797FD9B6115D}" presName="composite" presStyleCnt="0"/>
      <dgm:spPr/>
    </dgm:pt>
    <dgm:pt modelId="{46296F58-C9DD-48A1-B1B4-0B0FE6E86934}" type="pres">
      <dgm:prSet presAssocID="{8A28A5A4-ED8D-4898-A499-797FD9B6115D}" presName="parentText" presStyleLbl="alignNode1" presStyleIdx="0" presStyleCnt="3" custLinFactNeighborY="-3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15B5FD6-A91C-4569-9EC0-C5328F22D6D9}" type="pres">
      <dgm:prSet presAssocID="{8A28A5A4-ED8D-4898-A499-797FD9B6115D}" presName="descendantText" presStyleLbl="alignAcc1" presStyleIdx="0" presStyleCnt="3" custLinFactNeighborY="132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C45B92C-0C30-4569-AD9D-B4397561FC97}" type="pres">
      <dgm:prSet presAssocID="{D4A4993D-6BEB-41F6-872C-626262FEC221}" presName="sp" presStyleCnt="0"/>
      <dgm:spPr/>
    </dgm:pt>
    <dgm:pt modelId="{0AFDE157-4E8C-4E1B-B254-A2DC09003E92}" type="pres">
      <dgm:prSet presAssocID="{EF9E83CD-8FF7-4E39-8D42-AB5D29B02820}" presName="composite" presStyleCnt="0"/>
      <dgm:spPr/>
    </dgm:pt>
    <dgm:pt modelId="{023221DB-D4DF-4284-B7FB-76DF9215A6CB}" type="pres">
      <dgm:prSet presAssocID="{EF9E83CD-8FF7-4E39-8D42-AB5D29B0282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C68B2FD-F35D-4961-AC32-8E7D9621EE7D}" type="pres">
      <dgm:prSet presAssocID="{EF9E83CD-8FF7-4E39-8D42-AB5D29B02820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866D8AC-8651-4E91-B504-F2F797363E16}" type="pres">
      <dgm:prSet presAssocID="{D63A269D-CB80-4A5C-8AE8-F23DAE36E46A}" presName="sp" presStyleCnt="0"/>
      <dgm:spPr/>
    </dgm:pt>
    <dgm:pt modelId="{34D58244-9BE6-4FD5-AD4A-00C6E687F27C}" type="pres">
      <dgm:prSet presAssocID="{3D6D8D90-B507-4BCD-A056-6BF0938CEA9C}" presName="composite" presStyleCnt="0"/>
      <dgm:spPr/>
    </dgm:pt>
    <dgm:pt modelId="{D50B9C9F-6F30-4BF7-92DC-85F00592DF9C}" type="pres">
      <dgm:prSet presAssocID="{3D6D8D90-B507-4BCD-A056-6BF0938CEA9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A76E527-65BB-4F34-91EB-524EBB5AF5CE}" type="pres">
      <dgm:prSet presAssocID="{3D6D8D90-B507-4BCD-A056-6BF0938CEA9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D816A67B-2BBC-4524-8F05-39561943E568}" srcId="{BD3E5DE5-EA3B-40FD-93DE-F8E93A4E0FD9}" destId="{8A28A5A4-ED8D-4898-A499-797FD9B6115D}" srcOrd="0" destOrd="0" parTransId="{66F6E82B-4D9F-4B45-843E-F786328263C9}" sibTransId="{D4A4993D-6BEB-41F6-872C-626262FEC221}"/>
    <dgm:cxn modelId="{F855CFA8-40B7-459D-8EDF-E905105A3A5A}" srcId="{BD3E5DE5-EA3B-40FD-93DE-F8E93A4E0FD9}" destId="{3D6D8D90-B507-4BCD-A056-6BF0938CEA9C}" srcOrd="2" destOrd="0" parTransId="{96CDB86E-EAC4-482B-8121-887B88318512}" sibTransId="{F812669C-9AB2-4DCB-ACD5-25B81E095558}"/>
    <dgm:cxn modelId="{72C49A64-2369-4320-BD40-2E31E3F0005A}" type="presOf" srcId="{BD3E5DE5-EA3B-40FD-93DE-F8E93A4E0FD9}" destId="{A1221623-1659-4C2D-BE22-46F732C5A6B5}" srcOrd="0" destOrd="0" presId="urn:microsoft.com/office/officeart/2005/8/layout/chevron2"/>
    <dgm:cxn modelId="{2182EBB6-84AC-44BF-9FDF-B89238DAFBF9}" type="presOf" srcId="{920BC502-1988-4199-9800-1674562C36F3}" destId="{3C68B2FD-F35D-4961-AC32-8E7D9621EE7D}" srcOrd="0" destOrd="0" presId="urn:microsoft.com/office/officeart/2005/8/layout/chevron2"/>
    <dgm:cxn modelId="{116CE90D-762A-4CF3-B033-AB05A6504DA2}" type="presOf" srcId="{8A28A5A4-ED8D-4898-A499-797FD9B6115D}" destId="{46296F58-C9DD-48A1-B1B4-0B0FE6E86934}" srcOrd="0" destOrd="0" presId="urn:microsoft.com/office/officeart/2005/8/layout/chevron2"/>
    <dgm:cxn modelId="{400245BD-C055-47F4-A0DC-61B90D83575C}" type="presOf" srcId="{DE664F4D-F75E-42E7-AC5F-86DF1510F70D}" destId="{6A76E527-65BB-4F34-91EB-524EBB5AF5CE}" srcOrd="0" destOrd="0" presId="urn:microsoft.com/office/officeart/2005/8/layout/chevron2"/>
    <dgm:cxn modelId="{5FABC467-92F7-42CE-961E-A41CFC48308C}" srcId="{BD3E5DE5-EA3B-40FD-93DE-F8E93A4E0FD9}" destId="{EF9E83CD-8FF7-4E39-8D42-AB5D29B02820}" srcOrd="1" destOrd="0" parTransId="{7E2F40D0-2089-49BB-82F3-EECD2A81D100}" sibTransId="{D63A269D-CB80-4A5C-8AE8-F23DAE36E46A}"/>
    <dgm:cxn modelId="{1252B676-64E8-4F86-AC7D-0D75E8DE4CAB}" type="presOf" srcId="{24A20756-9CB7-47D7-9119-7BD54596071B}" destId="{015B5FD6-A91C-4569-9EC0-C5328F22D6D9}" srcOrd="0" destOrd="0" presId="urn:microsoft.com/office/officeart/2005/8/layout/chevron2"/>
    <dgm:cxn modelId="{73CF14A1-A577-4EB7-B9C2-5E5C31A1EA86}" type="presOf" srcId="{3D6D8D90-B507-4BCD-A056-6BF0938CEA9C}" destId="{D50B9C9F-6F30-4BF7-92DC-85F00592DF9C}" srcOrd="0" destOrd="0" presId="urn:microsoft.com/office/officeart/2005/8/layout/chevron2"/>
    <dgm:cxn modelId="{98AAC0B3-C807-4E9E-B145-58C6C09A587C}" srcId="{3D6D8D90-B507-4BCD-A056-6BF0938CEA9C}" destId="{DE664F4D-F75E-42E7-AC5F-86DF1510F70D}" srcOrd="0" destOrd="0" parTransId="{43B557A4-E3CD-4AFE-8C42-3413D422FE4F}" sibTransId="{CE2106A7-8C08-42C6-A583-172A479CB163}"/>
    <dgm:cxn modelId="{B59B781D-E0D4-4FE3-8583-C0A9E9A17AFA}" type="presOf" srcId="{EF9E83CD-8FF7-4E39-8D42-AB5D29B02820}" destId="{023221DB-D4DF-4284-B7FB-76DF9215A6CB}" srcOrd="0" destOrd="0" presId="urn:microsoft.com/office/officeart/2005/8/layout/chevron2"/>
    <dgm:cxn modelId="{9AD86C15-58C4-425F-98FA-EDB200604CFA}" srcId="{EF9E83CD-8FF7-4E39-8D42-AB5D29B02820}" destId="{920BC502-1988-4199-9800-1674562C36F3}" srcOrd="0" destOrd="0" parTransId="{B060663E-D3E4-4F90-B49D-A2A1DF6029EC}" sibTransId="{F96B9539-97CC-49A2-A649-8550D72EEE05}"/>
    <dgm:cxn modelId="{1E212965-82C9-4CB4-85A1-318CE231C2C6}" srcId="{8A28A5A4-ED8D-4898-A499-797FD9B6115D}" destId="{24A20756-9CB7-47D7-9119-7BD54596071B}" srcOrd="0" destOrd="0" parTransId="{69E3EB25-2104-4352-99A2-C73DFB364F87}" sibTransId="{4B1F1DE9-F205-4B58-A8DD-0529EDFC844D}"/>
    <dgm:cxn modelId="{DF6B2A20-4B34-4838-8B67-54FA1561F12E}" type="presParOf" srcId="{A1221623-1659-4C2D-BE22-46F732C5A6B5}" destId="{1EF9A3D9-1893-4C9A-A6A7-169DC86AAB65}" srcOrd="0" destOrd="0" presId="urn:microsoft.com/office/officeart/2005/8/layout/chevron2"/>
    <dgm:cxn modelId="{F0D9CF28-708F-42DB-B0A3-31EB43AB2BB3}" type="presParOf" srcId="{1EF9A3D9-1893-4C9A-A6A7-169DC86AAB65}" destId="{46296F58-C9DD-48A1-B1B4-0B0FE6E86934}" srcOrd="0" destOrd="0" presId="urn:microsoft.com/office/officeart/2005/8/layout/chevron2"/>
    <dgm:cxn modelId="{2CE6DD16-617F-4114-AFF8-B0260A298269}" type="presParOf" srcId="{1EF9A3D9-1893-4C9A-A6A7-169DC86AAB65}" destId="{015B5FD6-A91C-4569-9EC0-C5328F22D6D9}" srcOrd="1" destOrd="0" presId="urn:microsoft.com/office/officeart/2005/8/layout/chevron2"/>
    <dgm:cxn modelId="{9A1EBB0D-5441-475E-8754-8555E658DCD7}" type="presParOf" srcId="{A1221623-1659-4C2D-BE22-46F732C5A6B5}" destId="{7C45B92C-0C30-4569-AD9D-B4397561FC97}" srcOrd="1" destOrd="0" presId="urn:microsoft.com/office/officeart/2005/8/layout/chevron2"/>
    <dgm:cxn modelId="{EE008F23-3B9C-4E2D-A9B5-7EC36E3B42FB}" type="presParOf" srcId="{A1221623-1659-4C2D-BE22-46F732C5A6B5}" destId="{0AFDE157-4E8C-4E1B-B254-A2DC09003E92}" srcOrd="2" destOrd="0" presId="urn:microsoft.com/office/officeart/2005/8/layout/chevron2"/>
    <dgm:cxn modelId="{78C0F77D-8037-4904-BB3B-FD12EF1F172F}" type="presParOf" srcId="{0AFDE157-4E8C-4E1B-B254-A2DC09003E92}" destId="{023221DB-D4DF-4284-B7FB-76DF9215A6CB}" srcOrd="0" destOrd="0" presId="urn:microsoft.com/office/officeart/2005/8/layout/chevron2"/>
    <dgm:cxn modelId="{A696EE61-EC2E-451B-8402-BBE64064429F}" type="presParOf" srcId="{0AFDE157-4E8C-4E1B-B254-A2DC09003E92}" destId="{3C68B2FD-F35D-4961-AC32-8E7D9621EE7D}" srcOrd="1" destOrd="0" presId="urn:microsoft.com/office/officeart/2005/8/layout/chevron2"/>
    <dgm:cxn modelId="{097ABE68-C8E0-48C2-879A-CA8B7596627D}" type="presParOf" srcId="{A1221623-1659-4C2D-BE22-46F732C5A6B5}" destId="{F866D8AC-8651-4E91-B504-F2F797363E16}" srcOrd="3" destOrd="0" presId="urn:microsoft.com/office/officeart/2005/8/layout/chevron2"/>
    <dgm:cxn modelId="{1A7480A3-3237-4BC0-9871-C7FE3BB71FF9}" type="presParOf" srcId="{A1221623-1659-4C2D-BE22-46F732C5A6B5}" destId="{34D58244-9BE6-4FD5-AD4A-00C6E687F27C}" srcOrd="4" destOrd="0" presId="urn:microsoft.com/office/officeart/2005/8/layout/chevron2"/>
    <dgm:cxn modelId="{E29BA46C-F11E-4042-8C3E-8B2E99478257}" type="presParOf" srcId="{34D58244-9BE6-4FD5-AD4A-00C6E687F27C}" destId="{D50B9C9F-6F30-4BF7-92DC-85F00592DF9C}" srcOrd="0" destOrd="0" presId="urn:microsoft.com/office/officeart/2005/8/layout/chevron2"/>
    <dgm:cxn modelId="{FC56BD46-6F10-421B-BFFC-9CCDF0CCCDE0}" type="presParOf" srcId="{34D58244-9BE6-4FD5-AD4A-00C6E687F27C}" destId="{6A76E527-65BB-4F34-91EB-524EBB5AF5C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7AC98A8-0D56-4341-9CA7-B1603DAD4038}" type="doc">
      <dgm:prSet loTypeId="urn:microsoft.com/office/officeart/2009/3/layout/PlusandMinu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6040D3B-F7B9-40C8-BD47-B9317B2244EF}" type="pres">
      <dgm:prSet presAssocID="{57AC98A8-0D56-4341-9CA7-B1603DAD4038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C76066D8-C812-4911-845A-7E43D331BC2B}" type="pres">
      <dgm:prSet presAssocID="{57AC98A8-0D56-4341-9CA7-B1603DAD4038}" presName="Background" presStyleLbl="bgImgPlace1" presStyleIdx="0" presStyleCnt="1" custLinFactNeighborX="-642" custLinFactNeighborY="388"/>
      <dgm:spPr>
        <a:noFill/>
        <a:ln w="38100">
          <a:solidFill>
            <a:schemeClr val="bg1">
              <a:lumMod val="50000"/>
            </a:schemeClr>
          </a:solidFill>
        </a:ln>
      </dgm:spPr>
    </dgm:pt>
    <dgm:pt modelId="{6264F3FA-17A8-4B10-9982-27A9799106B4}" type="pres">
      <dgm:prSet presAssocID="{57AC98A8-0D56-4341-9CA7-B1603DAD4038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18280E4-BB84-4FC6-86A8-340C13689130}" type="pres">
      <dgm:prSet presAssocID="{57AC98A8-0D56-4341-9CA7-B1603DAD4038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4E692D96-B995-44AC-9321-8786E281BF56}" type="pres">
      <dgm:prSet presAssocID="{57AC98A8-0D56-4341-9CA7-B1603DAD4038}" presName="Plus" presStyleLbl="alignNode1" presStyleIdx="0" presStyleCnt="2" custScaleX="71355" custScaleY="74528"/>
      <dgm:spPr>
        <a:gradFill flip="none" rotWithShape="0">
          <a:gsLst>
            <a:gs pos="0">
              <a:srgbClr val="95BF1E">
                <a:shade val="30000"/>
                <a:satMod val="115000"/>
              </a:srgbClr>
            </a:gs>
            <a:gs pos="50000">
              <a:srgbClr val="95BF1E">
                <a:shade val="67500"/>
                <a:satMod val="115000"/>
              </a:srgbClr>
            </a:gs>
            <a:gs pos="100000">
              <a:srgbClr val="95BF1E">
                <a:shade val="100000"/>
                <a:satMod val="115000"/>
              </a:srgbClr>
            </a:gs>
          </a:gsLst>
          <a:lin ang="0" scaled="1"/>
          <a:tileRect/>
        </a:gradFill>
      </dgm:spPr>
    </dgm:pt>
    <dgm:pt modelId="{6A482577-8540-4931-AA78-1C0B3C67A605}" type="pres">
      <dgm:prSet presAssocID="{57AC98A8-0D56-4341-9CA7-B1603DAD4038}" presName="Minus" presStyleLbl="alignNode1" presStyleIdx="1" presStyleCnt="2" custScaleX="76458" custScaleY="94686"/>
      <dgm:spPr>
        <a:gradFill flip="none" rotWithShape="0">
          <a:gsLst>
            <a:gs pos="0">
              <a:srgbClr val="95BF1E">
                <a:shade val="30000"/>
                <a:satMod val="115000"/>
              </a:srgbClr>
            </a:gs>
            <a:gs pos="50000">
              <a:srgbClr val="95BF1E">
                <a:shade val="67500"/>
                <a:satMod val="115000"/>
              </a:srgbClr>
            </a:gs>
            <a:gs pos="100000">
              <a:srgbClr val="95BF1E">
                <a:shade val="100000"/>
                <a:satMod val="115000"/>
              </a:srgbClr>
            </a:gs>
          </a:gsLst>
          <a:lin ang="0" scaled="1"/>
          <a:tileRect/>
        </a:gradFill>
      </dgm:spPr>
    </dgm:pt>
    <dgm:pt modelId="{CC42CEE3-0CAC-47D2-BD7F-6F271DC45418}" type="pres">
      <dgm:prSet presAssocID="{57AC98A8-0D56-4341-9CA7-B1603DAD4038}" presName="Divider" presStyleLbl="parChTrans1D1" presStyleIdx="0" presStyleCnt="1"/>
      <dgm:spPr/>
    </dgm:pt>
  </dgm:ptLst>
  <dgm:cxnLst>
    <dgm:cxn modelId="{89B3BA74-6217-4268-A103-25850146C706}" type="presOf" srcId="{57AC98A8-0D56-4341-9CA7-B1603DAD4038}" destId="{56040D3B-F7B9-40C8-BD47-B9317B2244EF}" srcOrd="0" destOrd="0" presId="urn:microsoft.com/office/officeart/2009/3/layout/PlusandMinus"/>
    <dgm:cxn modelId="{715995EF-23CB-488D-8660-A46EAB49E22A}" type="presParOf" srcId="{56040D3B-F7B9-40C8-BD47-B9317B2244EF}" destId="{C76066D8-C812-4911-845A-7E43D331BC2B}" srcOrd="0" destOrd="0" presId="urn:microsoft.com/office/officeart/2009/3/layout/PlusandMinus"/>
    <dgm:cxn modelId="{2BDBEE0E-7106-4F88-B2D0-AD19BA813117}" type="presParOf" srcId="{56040D3B-F7B9-40C8-BD47-B9317B2244EF}" destId="{6264F3FA-17A8-4B10-9982-27A9799106B4}" srcOrd="1" destOrd="0" presId="urn:microsoft.com/office/officeart/2009/3/layout/PlusandMinus"/>
    <dgm:cxn modelId="{D8E06882-2591-46FE-B91F-C3DC545F9F4F}" type="presParOf" srcId="{56040D3B-F7B9-40C8-BD47-B9317B2244EF}" destId="{118280E4-BB84-4FC6-86A8-340C13689130}" srcOrd="2" destOrd="0" presId="urn:microsoft.com/office/officeart/2009/3/layout/PlusandMinus"/>
    <dgm:cxn modelId="{1AB2ABB5-E46B-4FA2-B4EE-3AE76DDEA0F4}" type="presParOf" srcId="{56040D3B-F7B9-40C8-BD47-B9317B2244EF}" destId="{4E692D96-B995-44AC-9321-8786E281BF56}" srcOrd="3" destOrd="0" presId="urn:microsoft.com/office/officeart/2009/3/layout/PlusandMinus"/>
    <dgm:cxn modelId="{773FB94B-CDF5-44B9-A37A-28BC74D0F5D2}" type="presParOf" srcId="{56040D3B-F7B9-40C8-BD47-B9317B2244EF}" destId="{6A482577-8540-4931-AA78-1C0B3C67A605}" srcOrd="4" destOrd="0" presId="urn:microsoft.com/office/officeart/2009/3/layout/PlusandMinus"/>
    <dgm:cxn modelId="{6A0A4864-4B8B-4CED-B35C-6F3470C33D9A}" type="presParOf" srcId="{56040D3B-F7B9-40C8-BD47-B9317B2244EF}" destId="{CC42CEE3-0CAC-47D2-BD7F-6F271DC45418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D3E5DE5-EA3B-40FD-93DE-F8E93A4E0FD9}" type="doc">
      <dgm:prSet loTypeId="urn:microsoft.com/office/officeart/2005/8/layout/chevron2" loCatId="list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de-DE"/>
        </a:p>
      </dgm:t>
    </dgm:pt>
    <dgm:pt modelId="{24A20756-9CB7-47D7-9119-7BD54596071B}">
      <dgm:prSet phldrT="[Text]"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de-DE" dirty="0" smtClean="0"/>
            <a:t>Teilnehmer finden sich erneut in den Gruppen aus der vorherigen Übung zusammen.</a:t>
          </a:r>
          <a:endParaRPr lang="de-DE" dirty="0"/>
        </a:p>
      </dgm:t>
    </dgm:pt>
    <dgm:pt modelId="{69E3EB25-2104-4352-99A2-C73DFB364F87}" type="parTrans" cxnId="{1E212965-82C9-4CB4-85A1-318CE231C2C6}">
      <dgm:prSet/>
      <dgm:spPr/>
      <dgm:t>
        <a:bodyPr/>
        <a:lstStyle/>
        <a:p>
          <a:endParaRPr lang="de-DE"/>
        </a:p>
      </dgm:t>
    </dgm:pt>
    <dgm:pt modelId="{4B1F1DE9-F205-4B58-A8DD-0529EDFC844D}" type="sibTrans" cxnId="{1E212965-82C9-4CB4-85A1-318CE231C2C6}">
      <dgm:prSet/>
      <dgm:spPr/>
      <dgm:t>
        <a:bodyPr/>
        <a:lstStyle/>
        <a:p>
          <a:endParaRPr lang="de-DE"/>
        </a:p>
      </dgm:t>
    </dgm:pt>
    <dgm:pt modelId="{EF9E83CD-8FF7-4E39-8D42-AB5D29B02820}">
      <dgm:prSet phldrT="[Text]"/>
      <dgm:spPr>
        <a:solidFill>
          <a:schemeClr val="bg1">
            <a:lumMod val="50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de-DE" dirty="0" smtClean="0"/>
            <a:t>2.</a:t>
          </a:r>
          <a:endParaRPr lang="de-DE" dirty="0"/>
        </a:p>
      </dgm:t>
    </dgm:pt>
    <dgm:pt modelId="{7E2F40D0-2089-49BB-82F3-EECD2A81D100}" type="parTrans" cxnId="{5FABC467-92F7-42CE-961E-A41CFC48308C}">
      <dgm:prSet/>
      <dgm:spPr/>
      <dgm:t>
        <a:bodyPr/>
        <a:lstStyle/>
        <a:p>
          <a:endParaRPr lang="de-DE"/>
        </a:p>
      </dgm:t>
    </dgm:pt>
    <dgm:pt modelId="{D63A269D-CB80-4A5C-8AE8-F23DAE36E46A}" type="sibTrans" cxnId="{5FABC467-92F7-42CE-961E-A41CFC48308C}">
      <dgm:prSet/>
      <dgm:spPr/>
      <dgm:t>
        <a:bodyPr/>
        <a:lstStyle/>
        <a:p>
          <a:endParaRPr lang="de-DE"/>
        </a:p>
      </dgm:t>
    </dgm:pt>
    <dgm:pt modelId="{920BC502-1988-4199-9800-1674562C36F3}">
      <dgm:prSet phldrT="[Text]"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de-DE" dirty="0" smtClean="0"/>
            <a:t>Jede Gruppe erhält eine Ausschreibung und formuliert eine ca. einseitige Kurzakquise (20. Min).</a:t>
          </a:r>
          <a:endParaRPr lang="de-DE" dirty="0"/>
        </a:p>
      </dgm:t>
    </dgm:pt>
    <dgm:pt modelId="{B060663E-D3E4-4F90-B49D-A2A1DF6029EC}" type="parTrans" cxnId="{9AD86C15-58C4-425F-98FA-EDB200604CFA}">
      <dgm:prSet/>
      <dgm:spPr/>
      <dgm:t>
        <a:bodyPr/>
        <a:lstStyle/>
        <a:p>
          <a:endParaRPr lang="de-DE"/>
        </a:p>
      </dgm:t>
    </dgm:pt>
    <dgm:pt modelId="{F96B9539-97CC-49A2-A649-8550D72EEE05}" type="sibTrans" cxnId="{9AD86C15-58C4-425F-98FA-EDB200604CFA}">
      <dgm:prSet/>
      <dgm:spPr/>
      <dgm:t>
        <a:bodyPr/>
        <a:lstStyle/>
        <a:p>
          <a:endParaRPr lang="de-DE"/>
        </a:p>
      </dgm:t>
    </dgm:pt>
    <dgm:pt modelId="{3D6D8D90-B507-4BCD-A056-6BF0938CEA9C}">
      <dgm:prSet phldrT="[Text]"/>
      <dgm:spPr>
        <a:solidFill>
          <a:schemeClr val="bg1">
            <a:lumMod val="7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de-DE" dirty="0" smtClean="0"/>
            <a:t>3.</a:t>
          </a:r>
          <a:endParaRPr lang="de-DE" dirty="0"/>
        </a:p>
      </dgm:t>
    </dgm:pt>
    <dgm:pt modelId="{96CDB86E-EAC4-482B-8121-887B88318512}" type="parTrans" cxnId="{F855CFA8-40B7-459D-8EDF-E905105A3A5A}">
      <dgm:prSet/>
      <dgm:spPr/>
      <dgm:t>
        <a:bodyPr/>
        <a:lstStyle/>
        <a:p>
          <a:endParaRPr lang="de-DE"/>
        </a:p>
      </dgm:t>
    </dgm:pt>
    <dgm:pt modelId="{F812669C-9AB2-4DCB-ACD5-25B81E095558}" type="sibTrans" cxnId="{F855CFA8-40B7-459D-8EDF-E905105A3A5A}">
      <dgm:prSet/>
      <dgm:spPr/>
      <dgm:t>
        <a:bodyPr/>
        <a:lstStyle/>
        <a:p>
          <a:endParaRPr lang="de-DE"/>
        </a:p>
      </dgm:t>
    </dgm:pt>
    <dgm:pt modelId="{DE664F4D-F75E-42E7-AC5F-86DF1510F70D}">
      <dgm:prSet phldrT="[Text]"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de-DE" dirty="0" smtClean="0"/>
            <a:t>5-minütiger Pitch der Gruppen.</a:t>
          </a:r>
          <a:endParaRPr lang="de-DE" dirty="0"/>
        </a:p>
      </dgm:t>
    </dgm:pt>
    <dgm:pt modelId="{43B557A4-E3CD-4AFE-8C42-3413D422FE4F}" type="parTrans" cxnId="{98AAC0B3-C807-4E9E-B145-58C6C09A587C}">
      <dgm:prSet/>
      <dgm:spPr/>
      <dgm:t>
        <a:bodyPr/>
        <a:lstStyle/>
        <a:p>
          <a:endParaRPr lang="de-DE"/>
        </a:p>
      </dgm:t>
    </dgm:pt>
    <dgm:pt modelId="{CE2106A7-8C08-42C6-A583-172A479CB163}" type="sibTrans" cxnId="{98AAC0B3-C807-4E9E-B145-58C6C09A587C}">
      <dgm:prSet/>
      <dgm:spPr/>
      <dgm:t>
        <a:bodyPr/>
        <a:lstStyle/>
        <a:p>
          <a:endParaRPr lang="de-DE"/>
        </a:p>
      </dgm:t>
    </dgm:pt>
    <dgm:pt modelId="{8A28A5A4-ED8D-4898-A499-797FD9B6115D}">
      <dgm:prSet phldrT="[Text]"/>
      <dgm:spPr>
        <a:solidFill>
          <a:srgbClr val="9DC61E"/>
        </a:solidFill>
      </dgm:spPr>
      <dgm:t>
        <a:bodyPr/>
        <a:lstStyle/>
        <a:p>
          <a:r>
            <a:rPr lang="de-DE" dirty="0" smtClean="0"/>
            <a:t>1.</a:t>
          </a:r>
          <a:endParaRPr lang="de-DE" dirty="0"/>
        </a:p>
      </dgm:t>
    </dgm:pt>
    <dgm:pt modelId="{D4A4993D-6BEB-41F6-872C-626262FEC221}" type="sibTrans" cxnId="{D816A67B-2BBC-4524-8F05-39561943E568}">
      <dgm:prSet/>
      <dgm:spPr/>
      <dgm:t>
        <a:bodyPr/>
        <a:lstStyle/>
        <a:p>
          <a:endParaRPr lang="de-DE"/>
        </a:p>
      </dgm:t>
    </dgm:pt>
    <dgm:pt modelId="{66F6E82B-4D9F-4B45-843E-F786328263C9}" type="parTrans" cxnId="{D816A67B-2BBC-4524-8F05-39561943E568}">
      <dgm:prSet/>
      <dgm:spPr/>
      <dgm:t>
        <a:bodyPr/>
        <a:lstStyle/>
        <a:p>
          <a:endParaRPr lang="de-DE"/>
        </a:p>
      </dgm:t>
    </dgm:pt>
    <dgm:pt modelId="{A1221623-1659-4C2D-BE22-46F732C5A6B5}" type="pres">
      <dgm:prSet presAssocID="{BD3E5DE5-EA3B-40FD-93DE-F8E93A4E0FD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1EF9A3D9-1893-4C9A-A6A7-169DC86AAB65}" type="pres">
      <dgm:prSet presAssocID="{8A28A5A4-ED8D-4898-A499-797FD9B6115D}" presName="composite" presStyleCnt="0"/>
      <dgm:spPr/>
    </dgm:pt>
    <dgm:pt modelId="{46296F58-C9DD-48A1-B1B4-0B0FE6E86934}" type="pres">
      <dgm:prSet presAssocID="{8A28A5A4-ED8D-4898-A499-797FD9B6115D}" presName="parentText" presStyleLbl="alignNode1" presStyleIdx="0" presStyleCnt="3" custLinFactNeighborY="-3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15B5FD6-A91C-4569-9EC0-C5328F22D6D9}" type="pres">
      <dgm:prSet presAssocID="{8A28A5A4-ED8D-4898-A499-797FD9B6115D}" presName="descendantText" presStyleLbl="alignAcc1" presStyleIdx="0" presStyleCnt="3" custLinFactNeighborY="132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C45B92C-0C30-4569-AD9D-B4397561FC97}" type="pres">
      <dgm:prSet presAssocID="{D4A4993D-6BEB-41F6-872C-626262FEC221}" presName="sp" presStyleCnt="0"/>
      <dgm:spPr/>
    </dgm:pt>
    <dgm:pt modelId="{0AFDE157-4E8C-4E1B-B254-A2DC09003E92}" type="pres">
      <dgm:prSet presAssocID="{EF9E83CD-8FF7-4E39-8D42-AB5D29B02820}" presName="composite" presStyleCnt="0"/>
      <dgm:spPr/>
    </dgm:pt>
    <dgm:pt modelId="{023221DB-D4DF-4284-B7FB-76DF9215A6CB}" type="pres">
      <dgm:prSet presAssocID="{EF9E83CD-8FF7-4E39-8D42-AB5D29B0282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C68B2FD-F35D-4961-AC32-8E7D9621EE7D}" type="pres">
      <dgm:prSet presAssocID="{EF9E83CD-8FF7-4E39-8D42-AB5D29B02820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866D8AC-8651-4E91-B504-F2F797363E16}" type="pres">
      <dgm:prSet presAssocID="{D63A269D-CB80-4A5C-8AE8-F23DAE36E46A}" presName="sp" presStyleCnt="0"/>
      <dgm:spPr/>
    </dgm:pt>
    <dgm:pt modelId="{34D58244-9BE6-4FD5-AD4A-00C6E687F27C}" type="pres">
      <dgm:prSet presAssocID="{3D6D8D90-B507-4BCD-A056-6BF0938CEA9C}" presName="composite" presStyleCnt="0"/>
      <dgm:spPr/>
    </dgm:pt>
    <dgm:pt modelId="{D50B9C9F-6F30-4BF7-92DC-85F00592DF9C}" type="pres">
      <dgm:prSet presAssocID="{3D6D8D90-B507-4BCD-A056-6BF0938CEA9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A76E527-65BB-4F34-91EB-524EBB5AF5CE}" type="pres">
      <dgm:prSet presAssocID="{3D6D8D90-B507-4BCD-A056-6BF0938CEA9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D816A67B-2BBC-4524-8F05-39561943E568}" srcId="{BD3E5DE5-EA3B-40FD-93DE-F8E93A4E0FD9}" destId="{8A28A5A4-ED8D-4898-A499-797FD9B6115D}" srcOrd="0" destOrd="0" parTransId="{66F6E82B-4D9F-4B45-843E-F786328263C9}" sibTransId="{D4A4993D-6BEB-41F6-872C-626262FEC221}"/>
    <dgm:cxn modelId="{F855CFA8-40B7-459D-8EDF-E905105A3A5A}" srcId="{BD3E5DE5-EA3B-40FD-93DE-F8E93A4E0FD9}" destId="{3D6D8D90-B507-4BCD-A056-6BF0938CEA9C}" srcOrd="2" destOrd="0" parTransId="{96CDB86E-EAC4-482B-8121-887B88318512}" sibTransId="{F812669C-9AB2-4DCB-ACD5-25B81E095558}"/>
    <dgm:cxn modelId="{72C49A64-2369-4320-BD40-2E31E3F0005A}" type="presOf" srcId="{BD3E5DE5-EA3B-40FD-93DE-F8E93A4E0FD9}" destId="{A1221623-1659-4C2D-BE22-46F732C5A6B5}" srcOrd="0" destOrd="0" presId="urn:microsoft.com/office/officeart/2005/8/layout/chevron2"/>
    <dgm:cxn modelId="{2182EBB6-84AC-44BF-9FDF-B89238DAFBF9}" type="presOf" srcId="{920BC502-1988-4199-9800-1674562C36F3}" destId="{3C68B2FD-F35D-4961-AC32-8E7D9621EE7D}" srcOrd="0" destOrd="0" presId="urn:microsoft.com/office/officeart/2005/8/layout/chevron2"/>
    <dgm:cxn modelId="{116CE90D-762A-4CF3-B033-AB05A6504DA2}" type="presOf" srcId="{8A28A5A4-ED8D-4898-A499-797FD9B6115D}" destId="{46296F58-C9DD-48A1-B1B4-0B0FE6E86934}" srcOrd="0" destOrd="0" presId="urn:microsoft.com/office/officeart/2005/8/layout/chevron2"/>
    <dgm:cxn modelId="{400245BD-C055-47F4-A0DC-61B90D83575C}" type="presOf" srcId="{DE664F4D-F75E-42E7-AC5F-86DF1510F70D}" destId="{6A76E527-65BB-4F34-91EB-524EBB5AF5CE}" srcOrd="0" destOrd="0" presId="urn:microsoft.com/office/officeart/2005/8/layout/chevron2"/>
    <dgm:cxn modelId="{5FABC467-92F7-42CE-961E-A41CFC48308C}" srcId="{BD3E5DE5-EA3B-40FD-93DE-F8E93A4E0FD9}" destId="{EF9E83CD-8FF7-4E39-8D42-AB5D29B02820}" srcOrd="1" destOrd="0" parTransId="{7E2F40D0-2089-49BB-82F3-EECD2A81D100}" sibTransId="{D63A269D-CB80-4A5C-8AE8-F23DAE36E46A}"/>
    <dgm:cxn modelId="{1252B676-64E8-4F86-AC7D-0D75E8DE4CAB}" type="presOf" srcId="{24A20756-9CB7-47D7-9119-7BD54596071B}" destId="{015B5FD6-A91C-4569-9EC0-C5328F22D6D9}" srcOrd="0" destOrd="0" presId="urn:microsoft.com/office/officeart/2005/8/layout/chevron2"/>
    <dgm:cxn modelId="{73CF14A1-A577-4EB7-B9C2-5E5C31A1EA86}" type="presOf" srcId="{3D6D8D90-B507-4BCD-A056-6BF0938CEA9C}" destId="{D50B9C9F-6F30-4BF7-92DC-85F00592DF9C}" srcOrd="0" destOrd="0" presId="urn:microsoft.com/office/officeart/2005/8/layout/chevron2"/>
    <dgm:cxn modelId="{98AAC0B3-C807-4E9E-B145-58C6C09A587C}" srcId="{3D6D8D90-B507-4BCD-A056-6BF0938CEA9C}" destId="{DE664F4D-F75E-42E7-AC5F-86DF1510F70D}" srcOrd="0" destOrd="0" parTransId="{43B557A4-E3CD-4AFE-8C42-3413D422FE4F}" sibTransId="{CE2106A7-8C08-42C6-A583-172A479CB163}"/>
    <dgm:cxn modelId="{B59B781D-E0D4-4FE3-8583-C0A9E9A17AFA}" type="presOf" srcId="{EF9E83CD-8FF7-4E39-8D42-AB5D29B02820}" destId="{023221DB-D4DF-4284-B7FB-76DF9215A6CB}" srcOrd="0" destOrd="0" presId="urn:microsoft.com/office/officeart/2005/8/layout/chevron2"/>
    <dgm:cxn modelId="{9AD86C15-58C4-425F-98FA-EDB200604CFA}" srcId="{EF9E83CD-8FF7-4E39-8D42-AB5D29B02820}" destId="{920BC502-1988-4199-9800-1674562C36F3}" srcOrd="0" destOrd="0" parTransId="{B060663E-D3E4-4F90-B49D-A2A1DF6029EC}" sibTransId="{F96B9539-97CC-49A2-A649-8550D72EEE05}"/>
    <dgm:cxn modelId="{1E212965-82C9-4CB4-85A1-318CE231C2C6}" srcId="{8A28A5A4-ED8D-4898-A499-797FD9B6115D}" destId="{24A20756-9CB7-47D7-9119-7BD54596071B}" srcOrd="0" destOrd="0" parTransId="{69E3EB25-2104-4352-99A2-C73DFB364F87}" sibTransId="{4B1F1DE9-F205-4B58-A8DD-0529EDFC844D}"/>
    <dgm:cxn modelId="{DF6B2A20-4B34-4838-8B67-54FA1561F12E}" type="presParOf" srcId="{A1221623-1659-4C2D-BE22-46F732C5A6B5}" destId="{1EF9A3D9-1893-4C9A-A6A7-169DC86AAB65}" srcOrd="0" destOrd="0" presId="urn:microsoft.com/office/officeart/2005/8/layout/chevron2"/>
    <dgm:cxn modelId="{F0D9CF28-708F-42DB-B0A3-31EB43AB2BB3}" type="presParOf" srcId="{1EF9A3D9-1893-4C9A-A6A7-169DC86AAB65}" destId="{46296F58-C9DD-48A1-B1B4-0B0FE6E86934}" srcOrd="0" destOrd="0" presId="urn:microsoft.com/office/officeart/2005/8/layout/chevron2"/>
    <dgm:cxn modelId="{2CE6DD16-617F-4114-AFF8-B0260A298269}" type="presParOf" srcId="{1EF9A3D9-1893-4C9A-A6A7-169DC86AAB65}" destId="{015B5FD6-A91C-4569-9EC0-C5328F22D6D9}" srcOrd="1" destOrd="0" presId="urn:microsoft.com/office/officeart/2005/8/layout/chevron2"/>
    <dgm:cxn modelId="{9A1EBB0D-5441-475E-8754-8555E658DCD7}" type="presParOf" srcId="{A1221623-1659-4C2D-BE22-46F732C5A6B5}" destId="{7C45B92C-0C30-4569-AD9D-B4397561FC97}" srcOrd="1" destOrd="0" presId="urn:microsoft.com/office/officeart/2005/8/layout/chevron2"/>
    <dgm:cxn modelId="{EE008F23-3B9C-4E2D-A9B5-7EC36E3B42FB}" type="presParOf" srcId="{A1221623-1659-4C2D-BE22-46F732C5A6B5}" destId="{0AFDE157-4E8C-4E1B-B254-A2DC09003E92}" srcOrd="2" destOrd="0" presId="urn:microsoft.com/office/officeart/2005/8/layout/chevron2"/>
    <dgm:cxn modelId="{78C0F77D-8037-4904-BB3B-FD12EF1F172F}" type="presParOf" srcId="{0AFDE157-4E8C-4E1B-B254-A2DC09003E92}" destId="{023221DB-D4DF-4284-B7FB-76DF9215A6CB}" srcOrd="0" destOrd="0" presId="urn:microsoft.com/office/officeart/2005/8/layout/chevron2"/>
    <dgm:cxn modelId="{A696EE61-EC2E-451B-8402-BBE64064429F}" type="presParOf" srcId="{0AFDE157-4E8C-4E1B-B254-A2DC09003E92}" destId="{3C68B2FD-F35D-4961-AC32-8E7D9621EE7D}" srcOrd="1" destOrd="0" presId="urn:microsoft.com/office/officeart/2005/8/layout/chevron2"/>
    <dgm:cxn modelId="{097ABE68-C8E0-48C2-879A-CA8B7596627D}" type="presParOf" srcId="{A1221623-1659-4C2D-BE22-46F732C5A6B5}" destId="{F866D8AC-8651-4E91-B504-F2F797363E16}" srcOrd="3" destOrd="0" presId="urn:microsoft.com/office/officeart/2005/8/layout/chevron2"/>
    <dgm:cxn modelId="{1A7480A3-3237-4BC0-9871-C7FE3BB71FF9}" type="presParOf" srcId="{A1221623-1659-4C2D-BE22-46F732C5A6B5}" destId="{34D58244-9BE6-4FD5-AD4A-00C6E687F27C}" srcOrd="4" destOrd="0" presId="urn:microsoft.com/office/officeart/2005/8/layout/chevron2"/>
    <dgm:cxn modelId="{E29BA46C-F11E-4042-8C3E-8B2E99478257}" type="presParOf" srcId="{34D58244-9BE6-4FD5-AD4A-00C6E687F27C}" destId="{D50B9C9F-6F30-4BF7-92DC-85F00592DF9C}" srcOrd="0" destOrd="0" presId="urn:microsoft.com/office/officeart/2005/8/layout/chevron2"/>
    <dgm:cxn modelId="{FC56BD46-6F10-421B-BFFC-9CCDF0CCCDE0}" type="presParOf" srcId="{34D58244-9BE6-4FD5-AD4A-00C6E687F27C}" destId="{6A76E527-65BB-4F34-91EB-524EBB5AF5C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D3E5DE5-EA3B-40FD-93DE-F8E93A4E0FD9}" type="doc">
      <dgm:prSet loTypeId="urn:microsoft.com/office/officeart/2005/8/layout/chevron2" loCatId="list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de-DE"/>
        </a:p>
      </dgm:t>
    </dgm:pt>
    <dgm:pt modelId="{24A20756-9CB7-47D7-9119-7BD54596071B}">
      <dgm:prSet phldrT="[Text]"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de-DE" dirty="0" smtClean="0"/>
            <a:t>Teilnehmer werden in Gruppen eingeteilt.</a:t>
          </a:r>
          <a:endParaRPr lang="de-DE" dirty="0"/>
        </a:p>
      </dgm:t>
    </dgm:pt>
    <dgm:pt modelId="{69E3EB25-2104-4352-99A2-C73DFB364F87}" type="parTrans" cxnId="{1E212965-82C9-4CB4-85A1-318CE231C2C6}">
      <dgm:prSet/>
      <dgm:spPr/>
      <dgm:t>
        <a:bodyPr/>
        <a:lstStyle/>
        <a:p>
          <a:endParaRPr lang="de-DE"/>
        </a:p>
      </dgm:t>
    </dgm:pt>
    <dgm:pt modelId="{4B1F1DE9-F205-4B58-A8DD-0529EDFC844D}" type="sibTrans" cxnId="{1E212965-82C9-4CB4-85A1-318CE231C2C6}">
      <dgm:prSet/>
      <dgm:spPr/>
      <dgm:t>
        <a:bodyPr/>
        <a:lstStyle/>
        <a:p>
          <a:endParaRPr lang="de-DE"/>
        </a:p>
      </dgm:t>
    </dgm:pt>
    <dgm:pt modelId="{EF9E83CD-8FF7-4E39-8D42-AB5D29B02820}">
      <dgm:prSet phldrT="[Text]"/>
      <dgm:spPr>
        <a:solidFill>
          <a:schemeClr val="bg1">
            <a:lumMod val="50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de-DE" dirty="0" smtClean="0"/>
            <a:t> 2.</a:t>
          </a:r>
          <a:endParaRPr lang="de-DE" dirty="0"/>
        </a:p>
      </dgm:t>
    </dgm:pt>
    <dgm:pt modelId="{7E2F40D0-2089-49BB-82F3-EECD2A81D100}" type="parTrans" cxnId="{5FABC467-92F7-42CE-961E-A41CFC48308C}">
      <dgm:prSet/>
      <dgm:spPr/>
      <dgm:t>
        <a:bodyPr/>
        <a:lstStyle/>
        <a:p>
          <a:endParaRPr lang="de-DE"/>
        </a:p>
      </dgm:t>
    </dgm:pt>
    <dgm:pt modelId="{D63A269D-CB80-4A5C-8AE8-F23DAE36E46A}" type="sibTrans" cxnId="{5FABC467-92F7-42CE-961E-A41CFC48308C}">
      <dgm:prSet/>
      <dgm:spPr/>
      <dgm:t>
        <a:bodyPr/>
        <a:lstStyle/>
        <a:p>
          <a:endParaRPr lang="de-DE"/>
        </a:p>
      </dgm:t>
    </dgm:pt>
    <dgm:pt modelId="{920BC502-1988-4199-9800-1674562C36F3}">
      <dgm:prSet phldrT="[Text]"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de-DE" dirty="0" smtClean="0"/>
            <a:t>Jede Gruppe stellt sich vor, dass ihr Forschungsteam einen Preis für das erfolgreichste </a:t>
          </a:r>
          <a:r>
            <a:rPr lang="de-DE" dirty="0" err="1" smtClean="0"/>
            <a:t>Diversity</a:t>
          </a:r>
          <a:r>
            <a:rPr lang="de-DE" dirty="0" smtClean="0"/>
            <a:t>-Team 2025 gewonnen hat:</a:t>
          </a:r>
          <a:endParaRPr lang="de-DE" dirty="0"/>
        </a:p>
      </dgm:t>
    </dgm:pt>
    <dgm:pt modelId="{B060663E-D3E4-4F90-B49D-A2A1DF6029EC}" type="parTrans" cxnId="{9AD86C15-58C4-425F-98FA-EDB200604CFA}">
      <dgm:prSet/>
      <dgm:spPr/>
      <dgm:t>
        <a:bodyPr/>
        <a:lstStyle/>
        <a:p>
          <a:endParaRPr lang="de-DE"/>
        </a:p>
      </dgm:t>
    </dgm:pt>
    <dgm:pt modelId="{F96B9539-97CC-49A2-A649-8550D72EEE05}" type="sibTrans" cxnId="{9AD86C15-58C4-425F-98FA-EDB200604CFA}">
      <dgm:prSet/>
      <dgm:spPr/>
      <dgm:t>
        <a:bodyPr/>
        <a:lstStyle/>
        <a:p>
          <a:endParaRPr lang="de-DE"/>
        </a:p>
      </dgm:t>
    </dgm:pt>
    <dgm:pt modelId="{3D6D8D90-B507-4BCD-A056-6BF0938CEA9C}">
      <dgm:prSet phldrT="[Text]"/>
      <dgm:spPr>
        <a:solidFill>
          <a:schemeClr val="bg1">
            <a:lumMod val="7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de-DE" dirty="0" smtClean="0"/>
            <a:t> 3.</a:t>
          </a:r>
          <a:endParaRPr lang="de-DE" dirty="0"/>
        </a:p>
      </dgm:t>
    </dgm:pt>
    <dgm:pt modelId="{96CDB86E-EAC4-482B-8121-887B88318512}" type="parTrans" cxnId="{F855CFA8-40B7-459D-8EDF-E905105A3A5A}">
      <dgm:prSet/>
      <dgm:spPr/>
      <dgm:t>
        <a:bodyPr/>
        <a:lstStyle/>
        <a:p>
          <a:endParaRPr lang="de-DE"/>
        </a:p>
      </dgm:t>
    </dgm:pt>
    <dgm:pt modelId="{F812669C-9AB2-4DCB-ACD5-25B81E095558}" type="sibTrans" cxnId="{F855CFA8-40B7-459D-8EDF-E905105A3A5A}">
      <dgm:prSet/>
      <dgm:spPr/>
      <dgm:t>
        <a:bodyPr/>
        <a:lstStyle/>
        <a:p>
          <a:endParaRPr lang="de-DE"/>
        </a:p>
      </dgm:t>
    </dgm:pt>
    <dgm:pt modelId="{DE664F4D-F75E-42E7-AC5F-86DF1510F70D}">
      <dgm:prSet phldrT="[Text]"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de-DE" dirty="0" smtClean="0"/>
            <a:t>Gruppen gestalten entsprechend dieser Bilder ein Flipchart (20 Min.). </a:t>
          </a:r>
          <a:endParaRPr lang="de-DE" u="none" dirty="0"/>
        </a:p>
      </dgm:t>
    </dgm:pt>
    <dgm:pt modelId="{43B557A4-E3CD-4AFE-8C42-3413D422FE4F}" type="parTrans" cxnId="{98AAC0B3-C807-4E9E-B145-58C6C09A587C}">
      <dgm:prSet/>
      <dgm:spPr/>
      <dgm:t>
        <a:bodyPr/>
        <a:lstStyle/>
        <a:p>
          <a:endParaRPr lang="de-DE"/>
        </a:p>
      </dgm:t>
    </dgm:pt>
    <dgm:pt modelId="{CE2106A7-8C08-42C6-A583-172A479CB163}" type="sibTrans" cxnId="{98AAC0B3-C807-4E9E-B145-58C6C09A587C}">
      <dgm:prSet/>
      <dgm:spPr/>
      <dgm:t>
        <a:bodyPr/>
        <a:lstStyle/>
        <a:p>
          <a:endParaRPr lang="de-DE"/>
        </a:p>
      </dgm:t>
    </dgm:pt>
    <dgm:pt modelId="{8A28A5A4-ED8D-4898-A499-797FD9B6115D}">
      <dgm:prSet phldrT="[Text]"/>
      <dgm:spPr>
        <a:solidFill>
          <a:srgbClr val="9DC61E"/>
        </a:solidFill>
      </dgm:spPr>
      <dgm:t>
        <a:bodyPr/>
        <a:lstStyle/>
        <a:p>
          <a:r>
            <a:rPr lang="de-DE" dirty="0" smtClean="0"/>
            <a:t> 1.</a:t>
          </a:r>
          <a:endParaRPr lang="de-DE" dirty="0"/>
        </a:p>
      </dgm:t>
    </dgm:pt>
    <dgm:pt modelId="{D4A4993D-6BEB-41F6-872C-626262FEC221}" type="sibTrans" cxnId="{D816A67B-2BBC-4524-8F05-39561943E568}">
      <dgm:prSet/>
      <dgm:spPr/>
      <dgm:t>
        <a:bodyPr/>
        <a:lstStyle/>
        <a:p>
          <a:endParaRPr lang="de-DE"/>
        </a:p>
      </dgm:t>
    </dgm:pt>
    <dgm:pt modelId="{66F6E82B-4D9F-4B45-843E-F786328263C9}" type="parTrans" cxnId="{D816A67B-2BBC-4524-8F05-39561943E568}">
      <dgm:prSet/>
      <dgm:spPr/>
      <dgm:t>
        <a:bodyPr/>
        <a:lstStyle/>
        <a:p>
          <a:endParaRPr lang="de-DE"/>
        </a:p>
      </dgm:t>
    </dgm:pt>
    <dgm:pt modelId="{C7BA645E-F80C-4AD8-B998-D31007217BD9}">
      <dgm:prSet phldrT="[Text]"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de-DE" dirty="0" smtClean="0"/>
            <a:t>Welche inneren Bilder zeigen sich bei Euch?</a:t>
          </a:r>
          <a:endParaRPr lang="de-DE" dirty="0"/>
        </a:p>
      </dgm:t>
    </dgm:pt>
    <dgm:pt modelId="{4ABC1B83-9F7D-4FE4-BA35-2959BD8DBC48}" type="parTrans" cxnId="{25E70E0E-DB76-4FF4-A1C6-1C866A7A6192}">
      <dgm:prSet/>
      <dgm:spPr/>
      <dgm:t>
        <a:bodyPr/>
        <a:lstStyle/>
        <a:p>
          <a:endParaRPr lang="de-DE"/>
        </a:p>
      </dgm:t>
    </dgm:pt>
    <dgm:pt modelId="{F83192CC-AD55-45F0-BBAA-116AFDCB6B50}" type="sibTrans" cxnId="{25E70E0E-DB76-4FF4-A1C6-1C866A7A6192}">
      <dgm:prSet/>
      <dgm:spPr/>
      <dgm:t>
        <a:bodyPr/>
        <a:lstStyle/>
        <a:p>
          <a:endParaRPr lang="de-DE"/>
        </a:p>
      </dgm:t>
    </dgm:pt>
    <dgm:pt modelId="{A510E71E-B7CD-493C-8290-BFFF887BBEC5}">
      <dgm:prSet phldrT="[Text]"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de-DE" dirty="0" smtClean="0"/>
            <a:t>Was hat dazu geführt, dass Euer Team den Preis gewonnen hat?</a:t>
          </a:r>
          <a:endParaRPr lang="de-DE" dirty="0"/>
        </a:p>
      </dgm:t>
    </dgm:pt>
    <dgm:pt modelId="{5B5A7F33-9C95-4285-893B-179F8BC9E60A}" type="parTrans" cxnId="{9E93B7EE-3DF3-4D4A-9642-91A73B1B0E15}">
      <dgm:prSet/>
      <dgm:spPr/>
      <dgm:t>
        <a:bodyPr/>
        <a:lstStyle/>
        <a:p>
          <a:endParaRPr lang="de-DE"/>
        </a:p>
      </dgm:t>
    </dgm:pt>
    <dgm:pt modelId="{DC4E6626-E263-47B6-ACB8-59038CAA779E}" type="sibTrans" cxnId="{9E93B7EE-3DF3-4D4A-9642-91A73B1B0E15}">
      <dgm:prSet/>
      <dgm:spPr/>
      <dgm:t>
        <a:bodyPr/>
        <a:lstStyle/>
        <a:p>
          <a:endParaRPr lang="de-DE"/>
        </a:p>
      </dgm:t>
    </dgm:pt>
    <dgm:pt modelId="{A1221623-1659-4C2D-BE22-46F732C5A6B5}" type="pres">
      <dgm:prSet presAssocID="{BD3E5DE5-EA3B-40FD-93DE-F8E93A4E0FD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1EF9A3D9-1893-4C9A-A6A7-169DC86AAB65}" type="pres">
      <dgm:prSet presAssocID="{8A28A5A4-ED8D-4898-A499-797FD9B6115D}" presName="composite" presStyleCnt="0"/>
      <dgm:spPr/>
    </dgm:pt>
    <dgm:pt modelId="{46296F58-C9DD-48A1-B1B4-0B0FE6E86934}" type="pres">
      <dgm:prSet presAssocID="{8A28A5A4-ED8D-4898-A499-797FD9B6115D}" presName="parentText" presStyleLbl="alignNode1" presStyleIdx="0" presStyleCnt="3" custLinFactNeighborY="-3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15B5FD6-A91C-4569-9EC0-C5328F22D6D9}" type="pres">
      <dgm:prSet presAssocID="{8A28A5A4-ED8D-4898-A499-797FD9B6115D}" presName="descendantText" presStyleLbl="alignAcc1" presStyleIdx="0" presStyleCnt="3" custLinFactNeighborX="941" custLinFactNeighborY="-1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C45B92C-0C30-4569-AD9D-B4397561FC97}" type="pres">
      <dgm:prSet presAssocID="{D4A4993D-6BEB-41F6-872C-626262FEC221}" presName="sp" presStyleCnt="0"/>
      <dgm:spPr/>
    </dgm:pt>
    <dgm:pt modelId="{0AFDE157-4E8C-4E1B-B254-A2DC09003E92}" type="pres">
      <dgm:prSet presAssocID="{EF9E83CD-8FF7-4E39-8D42-AB5D29B02820}" presName="composite" presStyleCnt="0"/>
      <dgm:spPr/>
    </dgm:pt>
    <dgm:pt modelId="{023221DB-D4DF-4284-B7FB-76DF9215A6CB}" type="pres">
      <dgm:prSet presAssocID="{EF9E83CD-8FF7-4E39-8D42-AB5D29B0282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C68B2FD-F35D-4961-AC32-8E7D9621EE7D}" type="pres">
      <dgm:prSet presAssocID="{EF9E83CD-8FF7-4E39-8D42-AB5D29B02820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866D8AC-8651-4E91-B504-F2F797363E16}" type="pres">
      <dgm:prSet presAssocID="{D63A269D-CB80-4A5C-8AE8-F23DAE36E46A}" presName="sp" presStyleCnt="0"/>
      <dgm:spPr/>
    </dgm:pt>
    <dgm:pt modelId="{34D58244-9BE6-4FD5-AD4A-00C6E687F27C}" type="pres">
      <dgm:prSet presAssocID="{3D6D8D90-B507-4BCD-A056-6BF0938CEA9C}" presName="composite" presStyleCnt="0"/>
      <dgm:spPr/>
    </dgm:pt>
    <dgm:pt modelId="{D50B9C9F-6F30-4BF7-92DC-85F00592DF9C}" type="pres">
      <dgm:prSet presAssocID="{3D6D8D90-B507-4BCD-A056-6BF0938CEA9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A76E527-65BB-4F34-91EB-524EBB5AF5CE}" type="pres">
      <dgm:prSet presAssocID="{3D6D8D90-B507-4BCD-A056-6BF0938CEA9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D816A67B-2BBC-4524-8F05-39561943E568}" srcId="{BD3E5DE5-EA3B-40FD-93DE-F8E93A4E0FD9}" destId="{8A28A5A4-ED8D-4898-A499-797FD9B6115D}" srcOrd="0" destOrd="0" parTransId="{66F6E82B-4D9F-4B45-843E-F786328263C9}" sibTransId="{D4A4993D-6BEB-41F6-872C-626262FEC221}"/>
    <dgm:cxn modelId="{F855CFA8-40B7-459D-8EDF-E905105A3A5A}" srcId="{BD3E5DE5-EA3B-40FD-93DE-F8E93A4E0FD9}" destId="{3D6D8D90-B507-4BCD-A056-6BF0938CEA9C}" srcOrd="2" destOrd="0" parTransId="{96CDB86E-EAC4-482B-8121-887B88318512}" sibTransId="{F812669C-9AB2-4DCB-ACD5-25B81E095558}"/>
    <dgm:cxn modelId="{74C76ADC-0860-4F03-B5FD-EC6C3E4AD1B6}" type="presOf" srcId="{C7BA645E-F80C-4AD8-B998-D31007217BD9}" destId="{3C68B2FD-F35D-4961-AC32-8E7D9621EE7D}" srcOrd="0" destOrd="2" presId="urn:microsoft.com/office/officeart/2005/8/layout/chevron2"/>
    <dgm:cxn modelId="{72C49A64-2369-4320-BD40-2E31E3F0005A}" type="presOf" srcId="{BD3E5DE5-EA3B-40FD-93DE-F8E93A4E0FD9}" destId="{A1221623-1659-4C2D-BE22-46F732C5A6B5}" srcOrd="0" destOrd="0" presId="urn:microsoft.com/office/officeart/2005/8/layout/chevron2"/>
    <dgm:cxn modelId="{2182EBB6-84AC-44BF-9FDF-B89238DAFBF9}" type="presOf" srcId="{920BC502-1988-4199-9800-1674562C36F3}" destId="{3C68B2FD-F35D-4961-AC32-8E7D9621EE7D}" srcOrd="0" destOrd="0" presId="urn:microsoft.com/office/officeart/2005/8/layout/chevron2"/>
    <dgm:cxn modelId="{25E70E0E-DB76-4FF4-A1C6-1C866A7A6192}" srcId="{EF9E83CD-8FF7-4E39-8D42-AB5D29B02820}" destId="{C7BA645E-F80C-4AD8-B998-D31007217BD9}" srcOrd="2" destOrd="0" parTransId="{4ABC1B83-9F7D-4FE4-BA35-2959BD8DBC48}" sibTransId="{F83192CC-AD55-45F0-BBAA-116AFDCB6B50}"/>
    <dgm:cxn modelId="{9E93B7EE-3DF3-4D4A-9642-91A73B1B0E15}" srcId="{EF9E83CD-8FF7-4E39-8D42-AB5D29B02820}" destId="{A510E71E-B7CD-493C-8290-BFFF887BBEC5}" srcOrd="1" destOrd="0" parTransId="{5B5A7F33-9C95-4285-893B-179F8BC9E60A}" sibTransId="{DC4E6626-E263-47B6-ACB8-59038CAA779E}"/>
    <dgm:cxn modelId="{116CE90D-762A-4CF3-B033-AB05A6504DA2}" type="presOf" srcId="{8A28A5A4-ED8D-4898-A499-797FD9B6115D}" destId="{46296F58-C9DD-48A1-B1B4-0B0FE6E86934}" srcOrd="0" destOrd="0" presId="urn:microsoft.com/office/officeart/2005/8/layout/chevron2"/>
    <dgm:cxn modelId="{84BCA8B9-0893-4840-8F1D-F9DB31D46DBF}" type="presOf" srcId="{A510E71E-B7CD-493C-8290-BFFF887BBEC5}" destId="{3C68B2FD-F35D-4961-AC32-8E7D9621EE7D}" srcOrd="0" destOrd="1" presId="urn:microsoft.com/office/officeart/2005/8/layout/chevron2"/>
    <dgm:cxn modelId="{400245BD-C055-47F4-A0DC-61B90D83575C}" type="presOf" srcId="{DE664F4D-F75E-42E7-AC5F-86DF1510F70D}" destId="{6A76E527-65BB-4F34-91EB-524EBB5AF5CE}" srcOrd="0" destOrd="0" presId="urn:microsoft.com/office/officeart/2005/8/layout/chevron2"/>
    <dgm:cxn modelId="{5FABC467-92F7-42CE-961E-A41CFC48308C}" srcId="{BD3E5DE5-EA3B-40FD-93DE-F8E93A4E0FD9}" destId="{EF9E83CD-8FF7-4E39-8D42-AB5D29B02820}" srcOrd="1" destOrd="0" parTransId="{7E2F40D0-2089-49BB-82F3-EECD2A81D100}" sibTransId="{D63A269D-CB80-4A5C-8AE8-F23DAE36E46A}"/>
    <dgm:cxn modelId="{1252B676-64E8-4F86-AC7D-0D75E8DE4CAB}" type="presOf" srcId="{24A20756-9CB7-47D7-9119-7BD54596071B}" destId="{015B5FD6-A91C-4569-9EC0-C5328F22D6D9}" srcOrd="0" destOrd="0" presId="urn:microsoft.com/office/officeart/2005/8/layout/chevron2"/>
    <dgm:cxn modelId="{73CF14A1-A577-4EB7-B9C2-5E5C31A1EA86}" type="presOf" srcId="{3D6D8D90-B507-4BCD-A056-6BF0938CEA9C}" destId="{D50B9C9F-6F30-4BF7-92DC-85F00592DF9C}" srcOrd="0" destOrd="0" presId="urn:microsoft.com/office/officeart/2005/8/layout/chevron2"/>
    <dgm:cxn modelId="{98AAC0B3-C807-4E9E-B145-58C6C09A587C}" srcId="{3D6D8D90-B507-4BCD-A056-6BF0938CEA9C}" destId="{DE664F4D-F75E-42E7-AC5F-86DF1510F70D}" srcOrd="0" destOrd="0" parTransId="{43B557A4-E3CD-4AFE-8C42-3413D422FE4F}" sibTransId="{CE2106A7-8C08-42C6-A583-172A479CB163}"/>
    <dgm:cxn modelId="{B59B781D-E0D4-4FE3-8583-C0A9E9A17AFA}" type="presOf" srcId="{EF9E83CD-8FF7-4E39-8D42-AB5D29B02820}" destId="{023221DB-D4DF-4284-B7FB-76DF9215A6CB}" srcOrd="0" destOrd="0" presId="urn:microsoft.com/office/officeart/2005/8/layout/chevron2"/>
    <dgm:cxn modelId="{9AD86C15-58C4-425F-98FA-EDB200604CFA}" srcId="{EF9E83CD-8FF7-4E39-8D42-AB5D29B02820}" destId="{920BC502-1988-4199-9800-1674562C36F3}" srcOrd="0" destOrd="0" parTransId="{B060663E-D3E4-4F90-B49D-A2A1DF6029EC}" sibTransId="{F96B9539-97CC-49A2-A649-8550D72EEE05}"/>
    <dgm:cxn modelId="{1E212965-82C9-4CB4-85A1-318CE231C2C6}" srcId="{8A28A5A4-ED8D-4898-A499-797FD9B6115D}" destId="{24A20756-9CB7-47D7-9119-7BD54596071B}" srcOrd="0" destOrd="0" parTransId="{69E3EB25-2104-4352-99A2-C73DFB364F87}" sibTransId="{4B1F1DE9-F205-4B58-A8DD-0529EDFC844D}"/>
    <dgm:cxn modelId="{DF6B2A20-4B34-4838-8B67-54FA1561F12E}" type="presParOf" srcId="{A1221623-1659-4C2D-BE22-46F732C5A6B5}" destId="{1EF9A3D9-1893-4C9A-A6A7-169DC86AAB65}" srcOrd="0" destOrd="0" presId="urn:microsoft.com/office/officeart/2005/8/layout/chevron2"/>
    <dgm:cxn modelId="{F0D9CF28-708F-42DB-B0A3-31EB43AB2BB3}" type="presParOf" srcId="{1EF9A3D9-1893-4C9A-A6A7-169DC86AAB65}" destId="{46296F58-C9DD-48A1-B1B4-0B0FE6E86934}" srcOrd="0" destOrd="0" presId="urn:microsoft.com/office/officeart/2005/8/layout/chevron2"/>
    <dgm:cxn modelId="{2CE6DD16-617F-4114-AFF8-B0260A298269}" type="presParOf" srcId="{1EF9A3D9-1893-4C9A-A6A7-169DC86AAB65}" destId="{015B5FD6-A91C-4569-9EC0-C5328F22D6D9}" srcOrd="1" destOrd="0" presId="urn:microsoft.com/office/officeart/2005/8/layout/chevron2"/>
    <dgm:cxn modelId="{9A1EBB0D-5441-475E-8754-8555E658DCD7}" type="presParOf" srcId="{A1221623-1659-4C2D-BE22-46F732C5A6B5}" destId="{7C45B92C-0C30-4569-AD9D-B4397561FC97}" srcOrd="1" destOrd="0" presId="urn:microsoft.com/office/officeart/2005/8/layout/chevron2"/>
    <dgm:cxn modelId="{EE008F23-3B9C-4E2D-A9B5-7EC36E3B42FB}" type="presParOf" srcId="{A1221623-1659-4C2D-BE22-46F732C5A6B5}" destId="{0AFDE157-4E8C-4E1B-B254-A2DC09003E92}" srcOrd="2" destOrd="0" presId="urn:microsoft.com/office/officeart/2005/8/layout/chevron2"/>
    <dgm:cxn modelId="{78C0F77D-8037-4904-BB3B-FD12EF1F172F}" type="presParOf" srcId="{0AFDE157-4E8C-4E1B-B254-A2DC09003E92}" destId="{023221DB-D4DF-4284-B7FB-76DF9215A6CB}" srcOrd="0" destOrd="0" presId="urn:microsoft.com/office/officeart/2005/8/layout/chevron2"/>
    <dgm:cxn modelId="{A696EE61-EC2E-451B-8402-BBE64064429F}" type="presParOf" srcId="{0AFDE157-4E8C-4E1B-B254-A2DC09003E92}" destId="{3C68B2FD-F35D-4961-AC32-8E7D9621EE7D}" srcOrd="1" destOrd="0" presId="urn:microsoft.com/office/officeart/2005/8/layout/chevron2"/>
    <dgm:cxn modelId="{097ABE68-C8E0-48C2-879A-CA8B7596627D}" type="presParOf" srcId="{A1221623-1659-4C2D-BE22-46F732C5A6B5}" destId="{F866D8AC-8651-4E91-B504-F2F797363E16}" srcOrd="3" destOrd="0" presId="urn:microsoft.com/office/officeart/2005/8/layout/chevron2"/>
    <dgm:cxn modelId="{1A7480A3-3237-4BC0-9871-C7FE3BB71FF9}" type="presParOf" srcId="{A1221623-1659-4C2D-BE22-46F732C5A6B5}" destId="{34D58244-9BE6-4FD5-AD4A-00C6E687F27C}" srcOrd="4" destOrd="0" presId="urn:microsoft.com/office/officeart/2005/8/layout/chevron2"/>
    <dgm:cxn modelId="{E29BA46C-F11E-4042-8C3E-8B2E99478257}" type="presParOf" srcId="{34D58244-9BE6-4FD5-AD4A-00C6E687F27C}" destId="{D50B9C9F-6F30-4BF7-92DC-85F00592DF9C}" srcOrd="0" destOrd="0" presId="urn:microsoft.com/office/officeart/2005/8/layout/chevron2"/>
    <dgm:cxn modelId="{FC56BD46-6F10-421B-BFFC-9CCDF0CCCDE0}" type="presParOf" srcId="{34D58244-9BE6-4FD5-AD4A-00C6E687F27C}" destId="{6A76E527-65BB-4F34-91EB-524EBB5AF5C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96F58-C9DD-48A1-B1B4-0B0FE6E86934}">
      <dsp:nvSpPr>
        <dsp:cNvPr id="0" name=""/>
        <dsp:cNvSpPr/>
      </dsp:nvSpPr>
      <dsp:spPr>
        <a:xfrm rot="5400000">
          <a:off x="-249777" y="249777"/>
          <a:ext cx="1665185" cy="1165629"/>
        </a:xfrm>
        <a:prstGeom prst="chevron">
          <a:avLst/>
        </a:prstGeom>
        <a:solidFill>
          <a:srgbClr val="9DC61E"/>
        </a:solidFill>
        <a:ln w="12700" cap="flat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400" kern="1200" dirty="0" smtClean="0"/>
            <a:t>1.</a:t>
          </a:r>
          <a:endParaRPr lang="de-DE" sz="3400" kern="1200" dirty="0"/>
        </a:p>
      </dsp:txBody>
      <dsp:txXfrm rot="-5400000">
        <a:off x="2" y="582814"/>
        <a:ext cx="1165629" cy="499556"/>
      </dsp:txXfrm>
    </dsp:sp>
    <dsp:sp modelId="{015B5FD6-A91C-4569-9EC0-C5328F22D6D9}">
      <dsp:nvSpPr>
        <dsp:cNvPr id="0" name=""/>
        <dsp:cNvSpPr/>
      </dsp:nvSpPr>
      <dsp:spPr>
        <a:xfrm rot="5400000">
          <a:off x="4938173" y="-3758124"/>
          <a:ext cx="1082370" cy="86274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600" kern="1200" dirty="0" smtClean="0"/>
            <a:t>Jeder Teilnehmer erhält vier Metaplankarten.</a:t>
          </a:r>
          <a:endParaRPr lang="de-DE" sz="1600" kern="1200" dirty="0"/>
        </a:p>
      </dsp:txBody>
      <dsp:txXfrm rot="-5400000">
        <a:off x="1165630" y="67256"/>
        <a:ext cx="8574621" cy="976696"/>
      </dsp:txXfrm>
    </dsp:sp>
    <dsp:sp modelId="{023221DB-D4DF-4284-B7FB-76DF9215A6CB}">
      <dsp:nvSpPr>
        <dsp:cNvPr id="0" name=""/>
        <dsp:cNvSpPr/>
      </dsp:nvSpPr>
      <dsp:spPr>
        <a:xfrm rot="5400000">
          <a:off x="-249777" y="1721441"/>
          <a:ext cx="1665185" cy="1165629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400" kern="1200" dirty="0" smtClean="0"/>
            <a:t>2.</a:t>
          </a:r>
          <a:endParaRPr lang="de-DE" sz="3400" kern="1200" dirty="0"/>
        </a:p>
      </dsp:txBody>
      <dsp:txXfrm rot="-5400000">
        <a:off x="2" y="2054478"/>
        <a:ext cx="1165629" cy="499556"/>
      </dsp:txXfrm>
    </dsp:sp>
    <dsp:sp modelId="{3C68B2FD-F35D-4961-AC32-8E7D9621EE7D}">
      <dsp:nvSpPr>
        <dsp:cNvPr id="0" name=""/>
        <dsp:cNvSpPr/>
      </dsp:nvSpPr>
      <dsp:spPr>
        <a:xfrm rot="5400000">
          <a:off x="4938173" y="-2300880"/>
          <a:ext cx="1082370" cy="86274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600" kern="1200" dirty="0" smtClean="0"/>
            <a:t>Rot: 	Name</a:t>
          </a:r>
          <a:endParaRPr lang="de-D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600" kern="1200" dirty="0" smtClean="0"/>
            <a:t>Blau:	In welcher Disziplin bin ich verortet?</a:t>
          </a:r>
          <a:endParaRPr lang="de-D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600" kern="1200" dirty="0" smtClean="0"/>
            <a:t>Gelb:	In welchen Branchen konnte ich bisher Erfahrungen sammeln?</a:t>
          </a:r>
          <a:endParaRPr lang="de-D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600" kern="1200" dirty="0" smtClean="0"/>
            <a:t>Grün:	Welche Stärken bringe ich in meine Forschungsarbeit ein?</a:t>
          </a:r>
          <a:endParaRPr lang="de-DE" sz="1600" kern="1200" dirty="0"/>
        </a:p>
      </dsp:txBody>
      <dsp:txXfrm rot="-5400000">
        <a:off x="1165630" y="1524500"/>
        <a:ext cx="8574621" cy="976696"/>
      </dsp:txXfrm>
    </dsp:sp>
    <dsp:sp modelId="{D50B9C9F-6F30-4BF7-92DC-85F00592DF9C}">
      <dsp:nvSpPr>
        <dsp:cNvPr id="0" name=""/>
        <dsp:cNvSpPr/>
      </dsp:nvSpPr>
      <dsp:spPr>
        <a:xfrm rot="5400000">
          <a:off x="-249777" y="3193070"/>
          <a:ext cx="1665185" cy="1165629"/>
        </a:xfrm>
        <a:prstGeom prst="chevron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400" kern="1200" dirty="0" smtClean="0"/>
            <a:t>3.</a:t>
          </a:r>
          <a:endParaRPr lang="de-DE" sz="3400" kern="1200" dirty="0"/>
        </a:p>
      </dsp:txBody>
      <dsp:txXfrm rot="-5400000">
        <a:off x="2" y="3526107"/>
        <a:ext cx="1165629" cy="499556"/>
      </dsp:txXfrm>
    </dsp:sp>
    <dsp:sp modelId="{6A76E527-65BB-4F34-91EB-524EBB5AF5CE}">
      <dsp:nvSpPr>
        <dsp:cNvPr id="0" name=""/>
        <dsp:cNvSpPr/>
      </dsp:nvSpPr>
      <dsp:spPr>
        <a:xfrm rot="5400000">
          <a:off x="4938173" y="-829251"/>
          <a:ext cx="1082370" cy="86274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600" kern="1200" dirty="0" smtClean="0"/>
            <a:t>Teilnehmer stellen ihre Ergebnisse im Plenum vor und pinnen ihre Karten an die Metaplanwand.</a:t>
          </a:r>
          <a:endParaRPr lang="de-DE" sz="1600" kern="1200" dirty="0"/>
        </a:p>
      </dsp:txBody>
      <dsp:txXfrm rot="-5400000">
        <a:off x="1165630" y="2996129"/>
        <a:ext cx="8574621" cy="9766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874C1E-91B9-49FE-B91B-BEF93D68F3F7}">
      <dsp:nvSpPr>
        <dsp:cNvPr id="0" name=""/>
        <dsp:cNvSpPr/>
      </dsp:nvSpPr>
      <dsp:spPr>
        <a:xfrm>
          <a:off x="0" y="281927"/>
          <a:ext cx="11096908" cy="8300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1243" tIns="354076" rIns="86124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400" kern="1200" dirty="0" smtClean="0"/>
            <a:t>disziplin- und fachunabhängige gemeinsame Erforschung und Lösung gesellschaftlicher </a:t>
          </a:r>
          <a:br>
            <a:rPr lang="de-DE" sz="1400" kern="1200" dirty="0" smtClean="0"/>
          </a:br>
          <a:r>
            <a:rPr lang="de-DE" sz="1400" kern="1200" dirty="0" smtClean="0"/>
            <a:t>Probleme durch die Integration von Wissenschaft und außerwissenschaftlicher Praxis</a:t>
          </a:r>
          <a:endParaRPr lang="de-DE" sz="1400" kern="1200" dirty="0"/>
        </a:p>
      </dsp:txBody>
      <dsp:txXfrm>
        <a:off x="0" y="281927"/>
        <a:ext cx="11096908" cy="830025"/>
      </dsp:txXfrm>
    </dsp:sp>
    <dsp:sp modelId="{738A8026-5C2B-4FCA-8B8A-ADEB45EF2119}">
      <dsp:nvSpPr>
        <dsp:cNvPr id="0" name=""/>
        <dsp:cNvSpPr/>
      </dsp:nvSpPr>
      <dsp:spPr>
        <a:xfrm>
          <a:off x="554845" y="31007"/>
          <a:ext cx="7767835" cy="50184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3606" tIns="0" rIns="2936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err="1" smtClean="0"/>
            <a:t>Transdisziplinarität</a:t>
          </a:r>
          <a:endParaRPr lang="de-DE" sz="1800" kern="1200" dirty="0"/>
        </a:p>
      </dsp:txBody>
      <dsp:txXfrm>
        <a:off x="579343" y="55505"/>
        <a:ext cx="7718839" cy="452844"/>
      </dsp:txXfrm>
    </dsp:sp>
    <dsp:sp modelId="{94333FB9-57B1-48DE-8621-DDCC73C485C0}">
      <dsp:nvSpPr>
        <dsp:cNvPr id="0" name=""/>
        <dsp:cNvSpPr/>
      </dsp:nvSpPr>
      <dsp:spPr>
        <a:xfrm>
          <a:off x="0" y="1454672"/>
          <a:ext cx="11096908" cy="642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141617"/>
              <a:satOff val="-10298"/>
              <a:lumOff val="107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1243" tIns="354076" rIns="86124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400" kern="1200" dirty="0" smtClean="0">
              <a:solidFill>
                <a:srgbClr val="4D4D4D"/>
              </a:solidFill>
              <a:latin typeface="+mn-lt"/>
              <a:cs typeface="+mn-cs"/>
              <a:sym typeface="Wingdings" pitchFamily="2" charset="2"/>
            </a:rPr>
            <a:t>Zusammenarbeit bzw. Forschung zwischen verschiedenen Disziplinen</a:t>
          </a:r>
          <a:endParaRPr lang="de-DE" sz="1400" kern="1200" dirty="0"/>
        </a:p>
      </dsp:txBody>
      <dsp:txXfrm>
        <a:off x="0" y="1454672"/>
        <a:ext cx="11096908" cy="642600"/>
      </dsp:txXfrm>
    </dsp:sp>
    <dsp:sp modelId="{85F2A83C-4490-4399-8909-59F02FE3236E}">
      <dsp:nvSpPr>
        <dsp:cNvPr id="0" name=""/>
        <dsp:cNvSpPr/>
      </dsp:nvSpPr>
      <dsp:spPr>
        <a:xfrm>
          <a:off x="554845" y="1203752"/>
          <a:ext cx="7767835" cy="501840"/>
        </a:xfrm>
        <a:prstGeom prst="roundRect">
          <a:avLst/>
        </a:prstGeom>
        <a:solidFill>
          <a:schemeClr val="accent2">
            <a:shade val="80000"/>
            <a:hueOff val="141617"/>
            <a:satOff val="-10298"/>
            <a:lumOff val="107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3606" tIns="0" rIns="2936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/>
            <a:t>Interdisziplinarität</a:t>
          </a:r>
          <a:endParaRPr lang="de-DE" sz="1800" kern="1200" dirty="0"/>
        </a:p>
      </dsp:txBody>
      <dsp:txXfrm>
        <a:off x="579343" y="1228250"/>
        <a:ext cx="7718839" cy="452844"/>
      </dsp:txXfrm>
    </dsp:sp>
    <dsp:sp modelId="{C6A52E69-A29F-42B4-978A-9623D7B22072}">
      <dsp:nvSpPr>
        <dsp:cNvPr id="0" name=""/>
        <dsp:cNvSpPr/>
      </dsp:nvSpPr>
      <dsp:spPr>
        <a:xfrm>
          <a:off x="0" y="2439992"/>
          <a:ext cx="11096908" cy="642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283233"/>
              <a:satOff val="-20596"/>
              <a:lumOff val="215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1243" tIns="354076" rIns="86124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400" kern="1200" dirty="0" smtClean="0">
              <a:solidFill>
                <a:srgbClr val="4D4D4D"/>
              </a:solidFill>
              <a:latin typeface="+mn-lt"/>
            </a:rPr>
            <a:t>gleichzeitig angebotene Mannigfaltigkeit von Disziplinen</a:t>
          </a:r>
          <a:endParaRPr lang="de-DE" sz="1400" kern="1200" dirty="0"/>
        </a:p>
      </dsp:txBody>
      <dsp:txXfrm>
        <a:off x="0" y="2439992"/>
        <a:ext cx="11096908" cy="642600"/>
      </dsp:txXfrm>
    </dsp:sp>
    <dsp:sp modelId="{15CA971D-397F-48BC-A3BC-E721A291A648}">
      <dsp:nvSpPr>
        <dsp:cNvPr id="0" name=""/>
        <dsp:cNvSpPr/>
      </dsp:nvSpPr>
      <dsp:spPr>
        <a:xfrm>
          <a:off x="554845" y="2189072"/>
          <a:ext cx="7767835" cy="501840"/>
        </a:xfrm>
        <a:prstGeom prst="roundRect">
          <a:avLst/>
        </a:prstGeom>
        <a:solidFill>
          <a:schemeClr val="accent2">
            <a:shade val="80000"/>
            <a:hueOff val="283233"/>
            <a:satOff val="-20596"/>
            <a:lumOff val="215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3606" tIns="0" rIns="2936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err="1" smtClean="0"/>
            <a:t>Multidisziplinarität</a:t>
          </a:r>
          <a:endParaRPr lang="de-DE" sz="1800" kern="1200" dirty="0"/>
        </a:p>
      </dsp:txBody>
      <dsp:txXfrm>
        <a:off x="579343" y="2213570"/>
        <a:ext cx="7718839" cy="452844"/>
      </dsp:txXfrm>
    </dsp:sp>
    <dsp:sp modelId="{5D16AB51-4EE9-44BF-8035-E75D54E36BEF}">
      <dsp:nvSpPr>
        <dsp:cNvPr id="0" name=""/>
        <dsp:cNvSpPr/>
      </dsp:nvSpPr>
      <dsp:spPr>
        <a:xfrm>
          <a:off x="0" y="3425312"/>
          <a:ext cx="11096908" cy="642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424850"/>
              <a:satOff val="-30894"/>
              <a:lumOff val="322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1243" tIns="354076" rIns="86124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400" kern="1200" dirty="0" smtClean="0">
              <a:solidFill>
                <a:srgbClr val="4D4D4D"/>
              </a:solidFill>
              <a:latin typeface="+mn-lt"/>
            </a:rPr>
            <a:t>Resultat der Ausdifferenzierung akademischer Institutionalisierung und Professionalisierung</a:t>
          </a:r>
          <a:endParaRPr lang="de-DE" sz="1400" kern="1200" dirty="0"/>
        </a:p>
      </dsp:txBody>
      <dsp:txXfrm>
        <a:off x="0" y="3425312"/>
        <a:ext cx="11096908" cy="642600"/>
      </dsp:txXfrm>
    </dsp:sp>
    <dsp:sp modelId="{B714DA62-57A9-4978-8554-5166C3F50402}">
      <dsp:nvSpPr>
        <dsp:cNvPr id="0" name=""/>
        <dsp:cNvSpPr/>
      </dsp:nvSpPr>
      <dsp:spPr>
        <a:xfrm>
          <a:off x="554845" y="3174392"/>
          <a:ext cx="7767835" cy="501840"/>
        </a:xfrm>
        <a:prstGeom prst="roundRect">
          <a:avLst/>
        </a:prstGeom>
        <a:solidFill>
          <a:schemeClr val="accent2">
            <a:shade val="80000"/>
            <a:hueOff val="424850"/>
            <a:satOff val="-30894"/>
            <a:lumOff val="322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3606" tIns="0" rIns="2936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err="1" smtClean="0"/>
            <a:t>Disziplinarität</a:t>
          </a:r>
          <a:endParaRPr lang="de-DE" sz="1800" kern="1200" dirty="0"/>
        </a:p>
      </dsp:txBody>
      <dsp:txXfrm>
        <a:off x="579343" y="3198890"/>
        <a:ext cx="7718839" cy="452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B13C09-1575-41D8-BA5F-0BFE862D0001}">
      <dsp:nvSpPr>
        <dsp:cNvPr id="0" name=""/>
        <dsp:cNvSpPr/>
      </dsp:nvSpPr>
      <dsp:spPr>
        <a:xfrm>
          <a:off x="0" y="0"/>
          <a:ext cx="3689836" cy="687811"/>
        </a:xfrm>
        <a:prstGeom prst="roundRect">
          <a:avLst>
            <a:gd name="adj" fmla="val 5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bg1"/>
              </a:solidFill>
              <a:latin typeface="+mn-lt"/>
            </a:rPr>
            <a:t> </a:t>
          </a:r>
          <a:endParaRPr lang="de-DE" sz="1800" kern="1200" dirty="0">
            <a:solidFill>
              <a:schemeClr val="bg1"/>
            </a:solidFill>
            <a:latin typeface="+mn-lt"/>
          </a:endParaRPr>
        </a:p>
      </dsp:txBody>
      <dsp:txXfrm rot="16200000">
        <a:off x="86981" y="-86981"/>
        <a:ext cx="564005" cy="737967"/>
      </dsp:txXfrm>
    </dsp:sp>
    <dsp:sp modelId="{001AE862-57FB-4B59-AC60-C413DF035B76}">
      <dsp:nvSpPr>
        <dsp:cNvPr id="0" name=""/>
        <dsp:cNvSpPr/>
      </dsp:nvSpPr>
      <dsp:spPr>
        <a:xfrm>
          <a:off x="737967" y="0"/>
          <a:ext cx="2748928" cy="6878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200" kern="1200" dirty="0" smtClean="0"/>
            <a:t>Dynamik</a:t>
          </a:r>
          <a:endParaRPr lang="de-DE" sz="3200" kern="1200" dirty="0"/>
        </a:p>
      </dsp:txBody>
      <dsp:txXfrm>
        <a:off x="737967" y="0"/>
        <a:ext cx="2748928" cy="687811"/>
      </dsp:txXfrm>
    </dsp:sp>
    <dsp:sp modelId="{9867BA44-BFAA-4EA4-82A6-0B62DD4E7B7B}">
      <dsp:nvSpPr>
        <dsp:cNvPr id="0" name=""/>
        <dsp:cNvSpPr/>
      </dsp:nvSpPr>
      <dsp:spPr>
        <a:xfrm>
          <a:off x="4084807" y="0"/>
          <a:ext cx="3689836" cy="687811"/>
        </a:xfrm>
        <a:prstGeom prst="roundRect">
          <a:avLst>
            <a:gd name="adj" fmla="val 5000"/>
          </a:avLst>
        </a:prstGeom>
        <a:solidFill>
          <a:schemeClr val="accent2">
            <a:shade val="80000"/>
            <a:hueOff val="212425"/>
            <a:satOff val="-15447"/>
            <a:lumOff val="161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0876" rIns="195580" bIns="0" numCol="1" spcCol="1270" anchor="t" anchorCtr="0">
          <a:noAutofit/>
        </a:bodyPr>
        <a:lstStyle/>
        <a:p>
          <a:pPr lvl="0" algn="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4400" kern="1200" dirty="0" smtClean="0"/>
            <a:t> </a:t>
          </a:r>
          <a:endParaRPr lang="de-DE" sz="4400" kern="1200" dirty="0"/>
        </a:p>
      </dsp:txBody>
      <dsp:txXfrm rot="16200000">
        <a:off x="4171788" y="-86981"/>
        <a:ext cx="564005" cy="737967"/>
      </dsp:txXfrm>
    </dsp:sp>
    <dsp:sp modelId="{DDD9E349-D34B-4FD8-8EF1-80436937EE6E}">
      <dsp:nvSpPr>
        <dsp:cNvPr id="0" name=""/>
        <dsp:cNvSpPr/>
      </dsp:nvSpPr>
      <dsp:spPr>
        <a:xfrm rot="5400000">
          <a:off x="3741064" y="-69251"/>
          <a:ext cx="459889" cy="81797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768CF8-684B-4C89-AF19-2E1436FC1D81}">
      <dsp:nvSpPr>
        <dsp:cNvPr id="0" name=""/>
        <dsp:cNvSpPr/>
      </dsp:nvSpPr>
      <dsp:spPr>
        <a:xfrm>
          <a:off x="4822774" y="0"/>
          <a:ext cx="2748928" cy="6878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200" kern="1200" baseline="0" dirty="0" smtClean="0">
              <a:solidFill>
                <a:schemeClr val="bg1"/>
              </a:solidFill>
              <a:latin typeface="+mn-lt"/>
            </a:rPr>
            <a:t>Akkulturation</a:t>
          </a:r>
          <a:endParaRPr lang="de-DE" sz="3200" kern="1200" baseline="0" dirty="0">
            <a:solidFill>
              <a:schemeClr val="bg1"/>
            </a:solidFill>
            <a:latin typeface="+mn-lt"/>
          </a:endParaRPr>
        </a:p>
      </dsp:txBody>
      <dsp:txXfrm>
        <a:off x="4822774" y="0"/>
        <a:ext cx="2748928" cy="687811"/>
      </dsp:txXfrm>
    </dsp:sp>
    <dsp:sp modelId="{D6C42227-C360-4B49-9537-87B4F54141AE}">
      <dsp:nvSpPr>
        <dsp:cNvPr id="0" name=""/>
        <dsp:cNvSpPr/>
      </dsp:nvSpPr>
      <dsp:spPr>
        <a:xfrm>
          <a:off x="8061218" y="0"/>
          <a:ext cx="3689836" cy="687811"/>
        </a:xfrm>
        <a:prstGeom prst="roundRect">
          <a:avLst>
            <a:gd name="adj" fmla="val 5000"/>
          </a:avLst>
        </a:prstGeom>
        <a:solidFill>
          <a:schemeClr val="accent2">
            <a:shade val="80000"/>
            <a:hueOff val="424850"/>
            <a:satOff val="-30894"/>
            <a:lumOff val="322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0876" rIns="195580" bIns="0" numCol="1" spcCol="1270" anchor="t" anchorCtr="0">
          <a:noAutofit/>
        </a:bodyPr>
        <a:lstStyle/>
        <a:p>
          <a:pPr lvl="0" algn="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4400" kern="1200" dirty="0" smtClean="0"/>
            <a:t> </a:t>
          </a:r>
          <a:endParaRPr lang="de-DE" sz="4400" kern="1200" dirty="0"/>
        </a:p>
      </dsp:txBody>
      <dsp:txXfrm rot="16200000">
        <a:off x="8148199" y="-86981"/>
        <a:ext cx="564005" cy="737967"/>
      </dsp:txXfrm>
    </dsp:sp>
    <dsp:sp modelId="{AB51C1D9-FC5B-4768-8A0B-03E60E36FA0F}">
      <dsp:nvSpPr>
        <dsp:cNvPr id="0" name=""/>
        <dsp:cNvSpPr/>
      </dsp:nvSpPr>
      <dsp:spPr>
        <a:xfrm rot="5400000">
          <a:off x="7771007" y="-15720"/>
          <a:ext cx="459889" cy="71090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424850"/>
              <a:satOff val="-30894"/>
              <a:lumOff val="322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32E4F9-354A-48E1-A880-2BC05D9CCAED}">
      <dsp:nvSpPr>
        <dsp:cNvPr id="0" name=""/>
        <dsp:cNvSpPr/>
      </dsp:nvSpPr>
      <dsp:spPr>
        <a:xfrm>
          <a:off x="8799185" y="0"/>
          <a:ext cx="2748928" cy="6878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200" kern="1200" dirty="0" smtClean="0">
              <a:solidFill>
                <a:schemeClr val="bg1"/>
              </a:solidFill>
              <a:latin typeface="+mn-lt"/>
            </a:rPr>
            <a:t>Integration</a:t>
          </a:r>
          <a:endParaRPr lang="de-DE" sz="3200" kern="1200" dirty="0">
            <a:solidFill>
              <a:schemeClr val="bg1"/>
            </a:solidFill>
            <a:latin typeface="+mn-lt"/>
          </a:endParaRPr>
        </a:p>
      </dsp:txBody>
      <dsp:txXfrm>
        <a:off x="8799185" y="0"/>
        <a:ext cx="2748928" cy="6878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96F58-C9DD-48A1-B1B4-0B0FE6E86934}">
      <dsp:nvSpPr>
        <dsp:cNvPr id="0" name=""/>
        <dsp:cNvSpPr/>
      </dsp:nvSpPr>
      <dsp:spPr>
        <a:xfrm rot="5400000">
          <a:off x="-224562" y="226027"/>
          <a:ext cx="1497084" cy="1047959"/>
        </a:xfrm>
        <a:prstGeom prst="chevron">
          <a:avLst/>
        </a:prstGeom>
        <a:solidFill>
          <a:srgbClr val="9DC61E"/>
        </a:solidFill>
        <a:ln w="12700" cap="flat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100" kern="1200" dirty="0" smtClean="0"/>
            <a:t>1.</a:t>
          </a:r>
          <a:endParaRPr lang="de-DE" sz="3100" kern="1200" dirty="0"/>
        </a:p>
      </dsp:txBody>
      <dsp:txXfrm rot="-5400000">
        <a:off x="1" y="525445"/>
        <a:ext cx="1047959" cy="449125"/>
      </dsp:txXfrm>
    </dsp:sp>
    <dsp:sp modelId="{015B5FD6-A91C-4569-9EC0-C5328F22D6D9}">
      <dsp:nvSpPr>
        <dsp:cNvPr id="0" name=""/>
        <dsp:cNvSpPr/>
      </dsp:nvSpPr>
      <dsp:spPr>
        <a:xfrm rot="5400000">
          <a:off x="4789955" y="-3727074"/>
          <a:ext cx="973104" cy="84570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200" kern="1200" dirty="0" smtClean="0"/>
            <a:t>Teilnehmer</a:t>
          </a:r>
          <a:r>
            <a:rPr lang="de-DE" sz="2200" kern="1200" baseline="0" dirty="0" smtClean="0"/>
            <a:t> werden in zwei Gruppen eingeteilt und erhalten Rollenbeschreibungen.</a:t>
          </a:r>
          <a:endParaRPr lang="de-DE" sz="2200" kern="1200" dirty="0"/>
        </a:p>
      </dsp:txBody>
      <dsp:txXfrm rot="-5400000">
        <a:off x="1047960" y="62424"/>
        <a:ext cx="8409593" cy="878098"/>
      </dsp:txXfrm>
    </dsp:sp>
    <dsp:sp modelId="{023221DB-D4DF-4284-B7FB-76DF9215A6CB}">
      <dsp:nvSpPr>
        <dsp:cNvPr id="0" name=""/>
        <dsp:cNvSpPr/>
      </dsp:nvSpPr>
      <dsp:spPr>
        <a:xfrm rot="5400000">
          <a:off x="-224562" y="1528248"/>
          <a:ext cx="1497084" cy="1047959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100" kern="1200" dirty="0" smtClean="0"/>
            <a:t>2.</a:t>
          </a:r>
          <a:endParaRPr lang="de-DE" sz="3100" kern="1200" dirty="0"/>
        </a:p>
      </dsp:txBody>
      <dsp:txXfrm rot="-5400000">
        <a:off x="1" y="1827666"/>
        <a:ext cx="1047959" cy="449125"/>
      </dsp:txXfrm>
    </dsp:sp>
    <dsp:sp modelId="{3C68B2FD-F35D-4961-AC32-8E7D9621EE7D}">
      <dsp:nvSpPr>
        <dsp:cNvPr id="0" name=""/>
        <dsp:cNvSpPr/>
      </dsp:nvSpPr>
      <dsp:spPr>
        <a:xfrm rot="5400000">
          <a:off x="4789955" y="-2438310"/>
          <a:ext cx="973104" cy="84570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200" kern="1200" dirty="0" smtClean="0"/>
            <a:t>Jede Gruppe erhält eine Situation im Arbeitsalltag, zu der sie entsprechend ihrer Rollen ein Rollenspiel vorbereitet (15 Min.).</a:t>
          </a:r>
          <a:endParaRPr lang="de-DE" sz="2200" kern="1200" dirty="0"/>
        </a:p>
      </dsp:txBody>
      <dsp:txXfrm rot="-5400000">
        <a:off x="1047960" y="1351188"/>
        <a:ext cx="8409593" cy="878098"/>
      </dsp:txXfrm>
    </dsp:sp>
    <dsp:sp modelId="{D50B9C9F-6F30-4BF7-92DC-85F00592DF9C}">
      <dsp:nvSpPr>
        <dsp:cNvPr id="0" name=""/>
        <dsp:cNvSpPr/>
      </dsp:nvSpPr>
      <dsp:spPr>
        <a:xfrm rot="5400000">
          <a:off x="-224562" y="2829945"/>
          <a:ext cx="1497084" cy="1047959"/>
        </a:xfrm>
        <a:prstGeom prst="chevron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100" kern="1200" dirty="0" smtClean="0"/>
            <a:t>3.</a:t>
          </a:r>
          <a:endParaRPr lang="de-DE" sz="3100" kern="1200" dirty="0"/>
        </a:p>
      </dsp:txBody>
      <dsp:txXfrm rot="-5400000">
        <a:off x="1" y="3129363"/>
        <a:ext cx="1047959" cy="449125"/>
      </dsp:txXfrm>
    </dsp:sp>
    <dsp:sp modelId="{6A76E527-65BB-4F34-91EB-524EBB5AF5CE}">
      <dsp:nvSpPr>
        <dsp:cNvPr id="0" name=""/>
        <dsp:cNvSpPr/>
      </dsp:nvSpPr>
      <dsp:spPr>
        <a:xfrm rot="5400000">
          <a:off x="4789955" y="-1136613"/>
          <a:ext cx="973104" cy="84570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200" kern="1200" dirty="0" smtClean="0"/>
            <a:t>Vorstellung</a:t>
          </a:r>
          <a:r>
            <a:rPr lang="de-DE" sz="2200" kern="1200" baseline="0" dirty="0" smtClean="0"/>
            <a:t> der Rollenspiele im Plenum. </a:t>
          </a:r>
          <a:endParaRPr lang="de-DE" sz="2200" kern="1200" dirty="0"/>
        </a:p>
      </dsp:txBody>
      <dsp:txXfrm rot="-5400000">
        <a:off x="1047960" y="2652885"/>
        <a:ext cx="8409593" cy="8780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066D8-C812-4911-845A-7E43D331BC2B}">
      <dsp:nvSpPr>
        <dsp:cNvPr id="0" name=""/>
        <dsp:cNvSpPr/>
      </dsp:nvSpPr>
      <dsp:spPr>
        <a:xfrm>
          <a:off x="758517" y="888313"/>
          <a:ext cx="8081457" cy="4176448"/>
        </a:xfrm>
        <a:prstGeom prst="rect">
          <a:avLst/>
        </a:prstGeom>
        <a:noFill/>
        <a:ln w="381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64F3FA-17A8-4B10-9982-27A9799106B4}">
      <dsp:nvSpPr>
        <dsp:cNvPr id="0" name=""/>
        <dsp:cNvSpPr/>
      </dsp:nvSpPr>
      <dsp:spPr>
        <a:xfrm>
          <a:off x="1051914" y="1360549"/>
          <a:ext cx="3752768" cy="3572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8280E4-BB84-4FC6-86A8-340C13689130}">
      <dsp:nvSpPr>
        <dsp:cNvPr id="0" name=""/>
        <dsp:cNvSpPr/>
      </dsp:nvSpPr>
      <dsp:spPr>
        <a:xfrm>
          <a:off x="4888285" y="1360549"/>
          <a:ext cx="3752768" cy="3572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92D96-B995-44AC-9321-8786E281BF56}">
      <dsp:nvSpPr>
        <dsp:cNvPr id="0" name=""/>
        <dsp:cNvSpPr/>
      </dsp:nvSpPr>
      <dsp:spPr>
        <a:xfrm>
          <a:off x="200558" y="237428"/>
          <a:ext cx="1126792" cy="1176898"/>
        </a:xfrm>
        <a:prstGeom prst="plus">
          <a:avLst>
            <a:gd name="adj" fmla="val 32810"/>
          </a:avLst>
        </a:prstGeom>
        <a:gradFill flip="none" rotWithShape="0">
          <a:gsLst>
            <a:gs pos="0">
              <a:srgbClr val="95BF1E">
                <a:shade val="30000"/>
                <a:satMod val="115000"/>
              </a:srgbClr>
            </a:gs>
            <a:gs pos="50000">
              <a:srgbClr val="95BF1E">
                <a:shade val="67500"/>
                <a:satMod val="115000"/>
              </a:srgbClr>
            </a:gs>
            <a:gs pos="100000">
              <a:srgbClr val="95BF1E">
                <a:shade val="100000"/>
                <a:satMod val="115000"/>
              </a:srgbClr>
            </a:gs>
          </a:gsLst>
          <a:lin ang="0" scaled="1"/>
          <a:tileRect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482577-8540-4931-AA78-1C0B3C67A605}">
      <dsp:nvSpPr>
        <dsp:cNvPr id="0" name=""/>
        <dsp:cNvSpPr/>
      </dsp:nvSpPr>
      <dsp:spPr>
        <a:xfrm>
          <a:off x="7952119" y="617737"/>
          <a:ext cx="1136353" cy="482257"/>
        </a:xfrm>
        <a:prstGeom prst="rect">
          <a:avLst/>
        </a:prstGeom>
        <a:gradFill flip="none" rotWithShape="0">
          <a:gsLst>
            <a:gs pos="0">
              <a:srgbClr val="95BF1E">
                <a:shade val="30000"/>
                <a:satMod val="115000"/>
              </a:srgbClr>
            </a:gs>
            <a:gs pos="50000">
              <a:srgbClr val="95BF1E">
                <a:shade val="67500"/>
                <a:satMod val="115000"/>
              </a:srgbClr>
            </a:gs>
            <a:gs pos="100000">
              <a:srgbClr val="95BF1E">
                <a:shade val="100000"/>
                <a:satMod val="115000"/>
              </a:srgbClr>
            </a:gs>
          </a:gsLst>
          <a:lin ang="0" scaled="1"/>
          <a:tileRect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42CEE3-0CAC-47D2-BD7F-6F271DC45418}">
      <dsp:nvSpPr>
        <dsp:cNvPr id="0" name=""/>
        <dsp:cNvSpPr/>
      </dsp:nvSpPr>
      <dsp:spPr>
        <a:xfrm>
          <a:off x="4851128" y="1368189"/>
          <a:ext cx="928" cy="3412463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96F58-C9DD-48A1-B1B4-0B0FE6E86934}">
      <dsp:nvSpPr>
        <dsp:cNvPr id="0" name=""/>
        <dsp:cNvSpPr/>
      </dsp:nvSpPr>
      <dsp:spPr>
        <a:xfrm rot="5400000">
          <a:off x="-224562" y="226027"/>
          <a:ext cx="1497084" cy="1047959"/>
        </a:xfrm>
        <a:prstGeom prst="chevron">
          <a:avLst/>
        </a:prstGeom>
        <a:solidFill>
          <a:srgbClr val="9DC61E"/>
        </a:solidFill>
        <a:ln w="12700" cap="flat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100" kern="1200" dirty="0" smtClean="0"/>
            <a:t>1.</a:t>
          </a:r>
          <a:endParaRPr lang="de-DE" sz="3100" kern="1200" dirty="0"/>
        </a:p>
      </dsp:txBody>
      <dsp:txXfrm rot="-5400000">
        <a:off x="1" y="525445"/>
        <a:ext cx="1047959" cy="449125"/>
      </dsp:txXfrm>
    </dsp:sp>
    <dsp:sp modelId="{015B5FD6-A91C-4569-9EC0-C5328F22D6D9}">
      <dsp:nvSpPr>
        <dsp:cNvPr id="0" name=""/>
        <dsp:cNvSpPr/>
      </dsp:nvSpPr>
      <dsp:spPr>
        <a:xfrm rot="5400000">
          <a:off x="4789955" y="-3727074"/>
          <a:ext cx="973104" cy="84570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700" kern="1200" dirty="0" smtClean="0"/>
            <a:t>Teilnehmer finden sich erneut in den Gruppen aus der vorherigen Übung zusammen.</a:t>
          </a:r>
          <a:endParaRPr lang="de-DE" sz="2700" kern="1200" dirty="0"/>
        </a:p>
      </dsp:txBody>
      <dsp:txXfrm rot="-5400000">
        <a:off x="1047960" y="62424"/>
        <a:ext cx="8409593" cy="878098"/>
      </dsp:txXfrm>
    </dsp:sp>
    <dsp:sp modelId="{023221DB-D4DF-4284-B7FB-76DF9215A6CB}">
      <dsp:nvSpPr>
        <dsp:cNvPr id="0" name=""/>
        <dsp:cNvSpPr/>
      </dsp:nvSpPr>
      <dsp:spPr>
        <a:xfrm rot="5400000">
          <a:off x="-224562" y="1528248"/>
          <a:ext cx="1497084" cy="1047959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100" kern="1200" dirty="0" smtClean="0"/>
            <a:t>2.</a:t>
          </a:r>
          <a:endParaRPr lang="de-DE" sz="3100" kern="1200" dirty="0"/>
        </a:p>
      </dsp:txBody>
      <dsp:txXfrm rot="-5400000">
        <a:off x="1" y="1827666"/>
        <a:ext cx="1047959" cy="449125"/>
      </dsp:txXfrm>
    </dsp:sp>
    <dsp:sp modelId="{3C68B2FD-F35D-4961-AC32-8E7D9621EE7D}">
      <dsp:nvSpPr>
        <dsp:cNvPr id="0" name=""/>
        <dsp:cNvSpPr/>
      </dsp:nvSpPr>
      <dsp:spPr>
        <a:xfrm rot="5400000">
          <a:off x="4789955" y="-2438310"/>
          <a:ext cx="973104" cy="84570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700" kern="1200" dirty="0" smtClean="0"/>
            <a:t>Jede Gruppe erhält eine Ausschreibung und formuliert eine ca. einseitige Kurzakquise (20. Min).</a:t>
          </a:r>
          <a:endParaRPr lang="de-DE" sz="2700" kern="1200" dirty="0"/>
        </a:p>
      </dsp:txBody>
      <dsp:txXfrm rot="-5400000">
        <a:off x="1047960" y="1351188"/>
        <a:ext cx="8409593" cy="878098"/>
      </dsp:txXfrm>
    </dsp:sp>
    <dsp:sp modelId="{D50B9C9F-6F30-4BF7-92DC-85F00592DF9C}">
      <dsp:nvSpPr>
        <dsp:cNvPr id="0" name=""/>
        <dsp:cNvSpPr/>
      </dsp:nvSpPr>
      <dsp:spPr>
        <a:xfrm rot="5400000">
          <a:off x="-224562" y="2829945"/>
          <a:ext cx="1497084" cy="1047959"/>
        </a:xfrm>
        <a:prstGeom prst="chevron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100" kern="1200" dirty="0" smtClean="0"/>
            <a:t>3.</a:t>
          </a:r>
          <a:endParaRPr lang="de-DE" sz="3100" kern="1200" dirty="0"/>
        </a:p>
      </dsp:txBody>
      <dsp:txXfrm rot="-5400000">
        <a:off x="1" y="3129363"/>
        <a:ext cx="1047959" cy="449125"/>
      </dsp:txXfrm>
    </dsp:sp>
    <dsp:sp modelId="{6A76E527-65BB-4F34-91EB-524EBB5AF5CE}">
      <dsp:nvSpPr>
        <dsp:cNvPr id="0" name=""/>
        <dsp:cNvSpPr/>
      </dsp:nvSpPr>
      <dsp:spPr>
        <a:xfrm rot="5400000">
          <a:off x="4789955" y="-1136613"/>
          <a:ext cx="973104" cy="84570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700" kern="1200" dirty="0" smtClean="0"/>
            <a:t>5-minütiger Pitch der Gruppen.</a:t>
          </a:r>
          <a:endParaRPr lang="de-DE" sz="2700" kern="1200" dirty="0"/>
        </a:p>
      </dsp:txBody>
      <dsp:txXfrm rot="-5400000">
        <a:off x="1047960" y="2652885"/>
        <a:ext cx="8409593" cy="8780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96F58-C9DD-48A1-B1B4-0B0FE6E86934}">
      <dsp:nvSpPr>
        <dsp:cNvPr id="0" name=""/>
        <dsp:cNvSpPr/>
      </dsp:nvSpPr>
      <dsp:spPr>
        <a:xfrm rot="5400000">
          <a:off x="-203957" y="205558"/>
          <a:ext cx="1359714" cy="951799"/>
        </a:xfrm>
        <a:prstGeom prst="chevron">
          <a:avLst/>
        </a:prstGeom>
        <a:solidFill>
          <a:srgbClr val="9DC61E"/>
        </a:solidFill>
        <a:ln w="12700" cap="flat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kern="1200" dirty="0" smtClean="0"/>
            <a:t> 1.</a:t>
          </a:r>
          <a:endParaRPr lang="de-DE" sz="2800" kern="1200" dirty="0"/>
        </a:p>
      </dsp:txBody>
      <dsp:txXfrm rot="-5400000">
        <a:off x="1" y="477501"/>
        <a:ext cx="951799" cy="407915"/>
      </dsp:txXfrm>
    </dsp:sp>
    <dsp:sp modelId="{015B5FD6-A91C-4569-9EC0-C5328F22D6D9}">
      <dsp:nvSpPr>
        <dsp:cNvPr id="0" name=""/>
        <dsp:cNvSpPr/>
      </dsp:nvSpPr>
      <dsp:spPr>
        <a:xfrm rot="5400000">
          <a:off x="4061561" y="-3107817"/>
          <a:ext cx="883814" cy="71033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300" kern="1200" dirty="0" smtClean="0"/>
            <a:t>Teilnehmer werden in Gruppen eingeteilt.</a:t>
          </a:r>
          <a:endParaRPr lang="de-DE" sz="1300" kern="1200" dirty="0"/>
        </a:p>
      </dsp:txBody>
      <dsp:txXfrm rot="-5400000">
        <a:off x="951799" y="45089"/>
        <a:ext cx="7060194" cy="797526"/>
      </dsp:txXfrm>
    </dsp:sp>
    <dsp:sp modelId="{023221DB-D4DF-4284-B7FB-76DF9215A6CB}">
      <dsp:nvSpPr>
        <dsp:cNvPr id="0" name=""/>
        <dsp:cNvSpPr/>
      </dsp:nvSpPr>
      <dsp:spPr>
        <a:xfrm rot="5400000">
          <a:off x="-203957" y="1368268"/>
          <a:ext cx="1359714" cy="951799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kern="1200" dirty="0" smtClean="0"/>
            <a:t> 2.</a:t>
          </a:r>
          <a:endParaRPr lang="de-DE" sz="2800" kern="1200" dirty="0"/>
        </a:p>
      </dsp:txBody>
      <dsp:txXfrm rot="-5400000">
        <a:off x="1" y="1640211"/>
        <a:ext cx="951799" cy="407915"/>
      </dsp:txXfrm>
    </dsp:sp>
    <dsp:sp modelId="{3C68B2FD-F35D-4961-AC32-8E7D9621EE7D}">
      <dsp:nvSpPr>
        <dsp:cNvPr id="0" name=""/>
        <dsp:cNvSpPr/>
      </dsp:nvSpPr>
      <dsp:spPr>
        <a:xfrm rot="5400000">
          <a:off x="4061561" y="-1945450"/>
          <a:ext cx="883814" cy="71033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300" kern="1200" dirty="0" smtClean="0"/>
            <a:t>Jede Gruppe stellt sich vor, dass ihr Forschungsteam einen Preis für das erfolgreichste </a:t>
          </a:r>
          <a:r>
            <a:rPr lang="de-DE" sz="1300" kern="1200" dirty="0" err="1" smtClean="0"/>
            <a:t>Diversity</a:t>
          </a:r>
          <a:r>
            <a:rPr lang="de-DE" sz="1300" kern="1200" dirty="0" smtClean="0"/>
            <a:t>-Team 2025 gewonnen hat:</a:t>
          </a:r>
          <a:endParaRPr lang="de-D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300" kern="1200" dirty="0" smtClean="0"/>
            <a:t>Was hat dazu geführt, dass Euer Team den Preis gewonnen hat?</a:t>
          </a:r>
          <a:endParaRPr lang="de-D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300" kern="1200" dirty="0" smtClean="0"/>
            <a:t>Welche inneren Bilder zeigen sich bei Euch?</a:t>
          </a:r>
          <a:endParaRPr lang="de-DE" sz="1300" kern="1200" dirty="0"/>
        </a:p>
      </dsp:txBody>
      <dsp:txXfrm rot="-5400000">
        <a:off x="951799" y="1207456"/>
        <a:ext cx="7060194" cy="797526"/>
      </dsp:txXfrm>
    </dsp:sp>
    <dsp:sp modelId="{D50B9C9F-6F30-4BF7-92DC-85F00592DF9C}">
      <dsp:nvSpPr>
        <dsp:cNvPr id="0" name=""/>
        <dsp:cNvSpPr/>
      </dsp:nvSpPr>
      <dsp:spPr>
        <a:xfrm rot="5400000">
          <a:off x="-203957" y="2530502"/>
          <a:ext cx="1359714" cy="951799"/>
        </a:xfrm>
        <a:prstGeom prst="chevron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kern="1200" dirty="0" smtClean="0"/>
            <a:t> 3.</a:t>
          </a:r>
          <a:endParaRPr lang="de-DE" sz="2800" kern="1200" dirty="0"/>
        </a:p>
      </dsp:txBody>
      <dsp:txXfrm rot="-5400000">
        <a:off x="1" y="2802445"/>
        <a:ext cx="951799" cy="407915"/>
      </dsp:txXfrm>
    </dsp:sp>
    <dsp:sp modelId="{6A76E527-65BB-4F34-91EB-524EBB5AF5CE}">
      <dsp:nvSpPr>
        <dsp:cNvPr id="0" name=""/>
        <dsp:cNvSpPr/>
      </dsp:nvSpPr>
      <dsp:spPr>
        <a:xfrm rot="5400000">
          <a:off x="4061561" y="-783216"/>
          <a:ext cx="883814" cy="71033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300" kern="1200" dirty="0" smtClean="0"/>
            <a:t>Gruppen gestalten entsprechend dieser Bilder ein Flipchart (20 Min.). </a:t>
          </a:r>
          <a:endParaRPr lang="de-DE" sz="1300" u="none" kern="1200" dirty="0"/>
        </a:p>
      </dsp:txBody>
      <dsp:txXfrm rot="-5400000">
        <a:off x="951799" y="2369690"/>
        <a:ext cx="7060194" cy="7975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C3DF2-FF8E-4F1E-AA13-BE0D135D2361}" type="datetimeFigureOut">
              <a:rPr lang="de-DE" smtClean="0"/>
              <a:t>13.11.2020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5FEEC-EDBF-4749-8E87-85393F6FE2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502022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AFCBBE-7735-4585-8129-379D4DCE7DFB}" type="datetimeFigureOut">
              <a:rPr lang="de-DE" smtClean="0"/>
              <a:t>13.11.2020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F20F9-3CA1-4C58-A035-9DF378BEA8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518525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sinessdictionary.com/definition/management.html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1388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63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2799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Bronstein, 2003: http://www.psychrights.org/Research/Digest/CriticalThinkRxCites/bronstein.pdf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6810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Bronstein, 2003: http://www.psychrights.org/Research/Digest/CriticalThinkRxCites/bronstein.pdf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6370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Grunwald,</a:t>
            </a:r>
            <a:r>
              <a:rPr lang="de-DE" baseline="0" dirty="0" smtClean="0"/>
              <a:t> 2010: https://mobil.bfr.bund.de/cm/343/interdisziplinaritaet_ein_ueberblick.pdf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597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9465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7523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32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2773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481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Vorstellung</a:t>
            </a:r>
            <a:r>
              <a:rPr lang="de-DE" baseline="0" dirty="0" smtClean="0"/>
              <a:t> von ELLI</a:t>
            </a:r>
          </a:p>
          <a:p>
            <a:endParaRPr lang="de-DE" baseline="0" dirty="0" smtClean="0"/>
          </a:p>
          <a:p>
            <a:r>
              <a:rPr lang="de-DE" baseline="0" dirty="0" smtClean="0"/>
              <a:t>RWTH Aachen University, TU Dortmund, Ruhr-Universität Bochum</a:t>
            </a:r>
          </a:p>
          <a:p>
            <a:r>
              <a:rPr lang="de-DE" baseline="0" dirty="0" smtClean="0"/>
              <a:t>„Exzellentes Lehren und Lernen in den Ingenieurwissenschaften“</a:t>
            </a:r>
          </a:p>
          <a:p>
            <a:r>
              <a:rPr lang="de-DE" baseline="0" dirty="0" smtClean="0"/>
              <a:t>4 Kernbereiche (in hellgrau), daran angegliederte Maßnahmen</a:t>
            </a:r>
          </a:p>
          <a:p>
            <a:r>
              <a:rPr lang="de-DE" baseline="0" dirty="0" smtClean="0"/>
              <a:t>Dieses Seminar ist im KB 1 verankert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542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Wie ging mein Team vor?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247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http://wirtschaftslexikon.gabler.de/Definition/management.html?extGraphKwId=55279</a:t>
            </a:r>
          </a:p>
          <a:p>
            <a:endParaRPr lang="de-DE" dirty="0" smtClean="0"/>
          </a:p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0" dirty="0" smtClean="0"/>
              <a:t>Organisation und Koordination der Aktivitäten und Ressourcen eines Unternehmens, um definierte Ziele zu erreichen. (</a:t>
            </a:r>
            <a:r>
              <a:rPr lang="de-DE" sz="1200" kern="0" dirty="0" smtClean="0">
                <a:hlinkClick r:id="rId3"/>
              </a:rPr>
              <a:t>http://www.businessdictionary.com/definition/management.html</a:t>
            </a:r>
            <a:r>
              <a:rPr lang="de-DE" sz="1200" kern="0" dirty="0" smtClean="0"/>
              <a:t>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0400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http://www.sofi-goettingen.de/fileadmin/Harald_Wolf/Material/Wolf_Partizipatives_Management.pdf</a:t>
            </a:r>
          </a:p>
          <a:p>
            <a:r>
              <a:rPr lang="de-DE" dirty="0" smtClean="0"/>
              <a:t>http://www.buergergutachten.com/glossar/partizipatives%20Management/</a:t>
            </a:r>
          </a:p>
          <a:p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58767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9836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76105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09562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385134-8369-4EE5-A628-E083CD18766E}" type="slidenum">
              <a:rPr lang="de-DE"/>
              <a:pPr/>
              <a:t>51</a:t>
            </a:fld>
            <a:endParaRPr lang="de-DE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00663" y="407988"/>
            <a:ext cx="3641725" cy="2047875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b="0" dirty="0" smtClean="0"/>
              <a:t>Teilnehmer geben Feedback</a:t>
            </a:r>
            <a:r>
              <a:rPr lang="de-DE" b="0" baseline="0" dirty="0" smtClean="0"/>
              <a:t> zum gesamten Seminar</a:t>
            </a:r>
          </a:p>
          <a:p>
            <a:pPr marL="171450" indent="-171450">
              <a:buFontTx/>
              <a:buChar char="-"/>
            </a:pPr>
            <a:r>
              <a:rPr lang="de-DE" b="0" baseline="0" dirty="0" smtClean="0"/>
              <a:t>Verabschiedung</a:t>
            </a:r>
          </a:p>
          <a:p>
            <a:pPr marL="171450" indent="-171450">
              <a:buFontTx/>
              <a:buChar char="-"/>
            </a:pPr>
            <a:endParaRPr lang="de-DE" b="0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0" dirty="0" smtClean="0"/>
              <a:t>Source: https://oht-webcontent.s3.amazonaws.com/field/image/customerstalking.png</a:t>
            </a:r>
          </a:p>
          <a:p>
            <a:pPr marL="0" indent="0">
              <a:buFontTx/>
              <a:buNone/>
            </a:pPr>
            <a:endParaRPr lang="de-DE" b="0" dirty="0" smtClean="0"/>
          </a:p>
        </p:txBody>
      </p:sp>
    </p:spTree>
    <p:extLst>
      <p:ext uri="{BB962C8B-B14F-4D97-AF65-F5344CB8AC3E}">
        <p14:creationId xmlns:p14="http://schemas.microsoft.com/office/powerpoint/2010/main" val="1877362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Allgemeine</a:t>
            </a:r>
            <a:r>
              <a:rPr lang="de-DE" baseline="0" dirty="0" smtClean="0"/>
              <a:t> Regeln</a:t>
            </a:r>
          </a:p>
          <a:p>
            <a:r>
              <a:rPr lang="de-DE" baseline="0" dirty="0" smtClean="0"/>
              <a:t>Fragen können jederzeit gestellt werden</a:t>
            </a:r>
          </a:p>
          <a:p>
            <a:r>
              <a:rPr lang="de-DE" baseline="0" dirty="0" smtClean="0"/>
              <a:t>Bei Bedarf nach Pause fragen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F20F9-3CA1-4C58-A035-9DF378BEA88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feld 5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5514799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52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653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05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auto" latinLnBrk="0" hangingPunct="1"/>
            <a:r>
              <a:rPr lang="de-DE" sz="105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[1]</a:t>
            </a:r>
          </a:p>
          <a:p>
            <a:pPr rtl="0" eaLnBrk="1" fontAlgn="auto" latinLnBrk="0" hangingPunct="1"/>
            <a:r>
              <a:rPr lang="de-DE" sz="105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G. Vollmer, Interdisziplinarität - leider unmöglich?, in: M. </a:t>
            </a:r>
            <a:r>
              <a:rPr lang="de-DE" sz="105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Jungert</a:t>
            </a:r>
            <a:r>
              <a:rPr lang="de-DE" sz="105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E. </a:t>
            </a:r>
            <a:r>
              <a:rPr lang="de-DE" sz="105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Romfeld</a:t>
            </a:r>
            <a:r>
              <a:rPr lang="de-DE" sz="105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T. </a:t>
            </a:r>
            <a:r>
              <a:rPr lang="de-DE" sz="105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Sukopp</a:t>
            </a:r>
            <a:r>
              <a:rPr lang="de-DE" sz="105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U. Voigt (Eds.), Interdisziplinarität: Theorie, Praxis, Probleme, WBG - Wissenschaftliche Buchgesellschaft, Darmstadt, 2010, pp. 47–75.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0646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592">
              <a:defRPr/>
            </a:pPr>
            <a:endParaRPr lang="de-DE" b="0" baseline="0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1029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592">
              <a:defRPr/>
            </a:pPr>
            <a:endParaRPr lang="de-DE" b="0" baseline="0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1263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9296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6051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tif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2132856"/>
            <a:ext cx="6552729" cy="602405"/>
          </a:xfrm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549F"/>
              </a:buClr>
              <a:buSzPct val="100000"/>
              <a:buFont typeface="Calibri" pitchFamily="34" charset="0"/>
              <a:buNone/>
              <a:tabLst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TITEL DER VERANSTALTUNG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7464152" y="2106515"/>
            <a:ext cx="0" cy="1565675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623392" y="2708920"/>
            <a:ext cx="6552729" cy="864095"/>
          </a:xfrm>
        </p:spPr>
        <p:txBody>
          <a:bodyPr wrap="square"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549F"/>
              </a:buClr>
              <a:buSzPct val="100000"/>
              <a:buFont typeface="Calibri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Extra Info</a:t>
            </a:r>
          </a:p>
        </p:txBody>
      </p:sp>
      <p:pic>
        <p:nvPicPr>
          <p:cNvPr id="11" name="Bild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70"/>
          <a:stretch/>
        </p:blipFill>
        <p:spPr>
          <a:xfrm rot="13126691">
            <a:off x="338839" y="4740689"/>
            <a:ext cx="2688995" cy="2925888"/>
          </a:xfrm>
          <a:prstGeom prst="rect">
            <a:avLst/>
          </a:prstGeom>
        </p:spPr>
      </p:pic>
      <p:pic>
        <p:nvPicPr>
          <p:cNvPr id="12" name="Bild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092" y="2314586"/>
            <a:ext cx="3240360" cy="1109351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/>
          <a:stretch/>
        </p:blipFill>
        <p:spPr>
          <a:xfrm>
            <a:off x="10168803" y="6245133"/>
            <a:ext cx="1903861" cy="6408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634" y="6309320"/>
            <a:ext cx="789806" cy="5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15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93" y="440691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93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02172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96333" y="1025530"/>
            <a:ext cx="5655733" cy="5000625"/>
          </a:xfrm>
        </p:spPr>
        <p:txBody>
          <a:bodyPr/>
          <a:lstStyle>
            <a:lvl1pPr>
              <a:buClr>
                <a:schemeClr val="tx2"/>
              </a:buClr>
              <a:defRPr sz="2800"/>
            </a:lvl1pPr>
            <a:lvl2pPr>
              <a:buClr>
                <a:schemeClr val="tx2"/>
              </a:buCl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sz="half" idx="10"/>
          </p:nvPr>
        </p:nvSpPr>
        <p:spPr>
          <a:xfrm>
            <a:off x="6251624" y="1013811"/>
            <a:ext cx="5655733" cy="5000625"/>
          </a:xfrm>
        </p:spPr>
        <p:txBody>
          <a:bodyPr/>
          <a:lstStyle>
            <a:lvl1pPr>
              <a:buClr>
                <a:schemeClr val="tx2"/>
              </a:buClr>
              <a:defRPr sz="2800"/>
            </a:lvl1pPr>
            <a:lvl2pPr>
              <a:buClr>
                <a:schemeClr val="tx2"/>
              </a:buCl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304053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99627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408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22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22" y="612776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22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48257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chemeClr val="tx2"/>
              </a:buClr>
              <a:defRPr>
                <a:solidFill>
                  <a:srgbClr val="4D4D4D"/>
                </a:solidFill>
              </a:defRPr>
            </a:lvl1pPr>
            <a:lvl2pPr>
              <a:buClr>
                <a:schemeClr val="tx2"/>
              </a:buClr>
              <a:defRPr>
                <a:solidFill>
                  <a:srgbClr val="4D4D4D"/>
                </a:solidFill>
              </a:defRPr>
            </a:lvl2pPr>
            <a:lvl3pPr>
              <a:buClr>
                <a:schemeClr val="tx2"/>
              </a:buClr>
              <a:defRPr>
                <a:solidFill>
                  <a:srgbClr val="4D4D4D"/>
                </a:solidFill>
              </a:defRPr>
            </a:lvl3pPr>
            <a:lvl4pPr>
              <a:buClr>
                <a:schemeClr val="tx2"/>
              </a:buClr>
              <a:defRPr>
                <a:solidFill>
                  <a:srgbClr val="4D4D4D"/>
                </a:solidFill>
              </a:defRPr>
            </a:lvl4pPr>
            <a:lvl5pPr>
              <a:buClr>
                <a:schemeClr val="tx2"/>
              </a:buClr>
              <a:defRPr>
                <a:solidFill>
                  <a:srgbClr val="4D4D4D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11822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930229" y="6350"/>
            <a:ext cx="2882900" cy="6019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1521" y="6350"/>
            <a:ext cx="8445500" cy="6019800"/>
          </a:xfrm>
        </p:spPr>
        <p:txBody>
          <a:bodyPr vert="eaVert"/>
          <a:lstStyle>
            <a:lvl1pPr>
              <a:buClr>
                <a:schemeClr val="tx2"/>
              </a:buClr>
              <a:defRPr>
                <a:solidFill>
                  <a:srgbClr val="4D4D4D"/>
                </a:solidFill>
              </a:defRPr>
            </a:lvl1pPr>
            <a:lvl2pPr>
              <a:buClr>
                <a:schemeClr val="tx2"/>
              </a:buClr>
              <a:defRPr>
                <a:solidFill>
                  <a:srgbClr val="4D4D4D"/>
                </a:solidFill>
              </a:defRPr>
            </a:lvl2pPr>
            <a:lvl3pPr>
              <a:buClr>
                <a:schemeClr val="tx2"/>
              </a:buClr>
              <a:defRPr>
                <a:solidFill>
                  <a:srgbClr val="4D4D4D"/>
                </a:solidFill>
              </a:defRPr>
            </a:lvl3pPr>
            <a:lvl4pPr>
              <a:buClr>
                <a:schemeClr val="tx2"/>
              </a:buClr>
              <a:defRPr>
                <a:solidFill>
                  <a:srgbClr val="4D4D4D"/>
                </a:solidFill>
              </a:defRPr>
            </a:lvl4pPr>
            <a:lvl5pPr>
              <a:buClr>
                <a:schemeClr val="tx2"/>
              </a:buClr>
              <a:defRPr>
                <a:solidFill>
                  <a:srgbClr val="4D4D4D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68117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1519" y="6368"/>
            <a:ext cx="11516784" cy="62071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96333" y="1025530"/>
            <a:ext cx="5655733" cy="5000625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rgbClr val="4D4D4D"/>
                </a:solidFill>
              </a:defRPr>
            </a:lvl1pPr>
            <a:lvl2pPr>
              <a:buClr>
                <a:schemeClr val="tx2"/>
              </a:buClr>
              <a:defRPr>
                <a:solidFill>
                  <a:srgbClr val="4D4D4D"/>
                </a:solidFill>
              </a:defRPr>
            </a:lvl2pPr>
            <a:lvl3pPr>
              <a:buClr>
                <a:schemeClr val="tx2"/>
              </a:buClr>
              <a:defRPr>
                <a:solidFill>
                  <a:srgbClr val="4D4D4D"/>
                </a:solidFill>
              </a:defRPr>
            </a:lvl3pPr>
            <a:lvl4pPr>
              <a:buClr>
                <a:schemeClr val="tx2"/>
              </a:buClr>
              <a:defRPr>
                <a:solidFill>
                  <a:srgbClr val="4D4D4D"/>
                </a:solidFill>
              </a:defRPr>
            </a:lvl4pPr>
            <a:lvl5pPr>
              <a:buClr>
                <a:schemeClr val="tx2"/>
              </a:buClr>
              <a:defRPr>
                <a:solidFill>
                  <a:srgbClr val="4D4D4D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55270" y="1025530"/>
            <a:ext cx="5657851" cy="5000625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>
                <a:solidFill>
                  <a:srgbClr val="4D4D4D"/>
                </a:solidFill>
              </a:defRPr>
            </a:lvl2pPr>
            <a:lvl3pPr>
              <a:buClr>
                <a:schemeClr val="tx2"/>
              </a:buClr>
              <a:defRPr>
                <a:solidFill>
                  <a:srgbClr val="4D4D4D"/>
                </a:solidFill>
              </a:defRPr>
            </a:lvl3pPr>
            <a:lvl4pPr>
              <a:buClr>
                <a:schemeClr val="tx2"/>
              </a:buClr>
              <a:defRPr>
                <a:solidFill>
                  <a:srgbClr val="4D4D4D"/>
                </a:solidFill>
              </a:defRPr>
            </a:lvl4pPr>
            <a:lvl5pPr>
              <a:buClr>
                <a:schemeClr val="tx2"/>
              </a:buClr>
              <a:defRPr>
                <a:solidFill>
                  <a:srgbClr val="4D4D4D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1274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ichpunk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7"/>
          <p:cNvSpPr>
            <a:spLocks noChangeArrowheads="1"/>
          </p:cNvSpPr>
          <p:nvPr userDrawn="1"/>
        </p:nvSpPr>
        <p:spPr bwMode="auto">
          <a:xfrm>
            <a:off x="0" y="764705"/>
            <a:ext cx="12192000" cy="6093295"/>
          </a:xfrm>
          <a:prstGeom prst="rect">
            <a:avLst/>
          </a:prstGeom>
          <a:solidFill>
            <a:srgbClr val="F8F8F8"/>
          </a:solidFill>
          <a:ln>
            <a:noFill/>
          </a:ln>
          <a:extLst/>
        </p:spPr>
        <p:txBody>
          <a:bodyPr/>
          <a:lstStyle/>
          <a:p>
            <a:endParaRPr lang="de-DE" sz="1800" dirty="0"/>
          </a:p>
        </p:txBody>
      </p:sp>
      <p:sp>
        <p:nvSpPr>
          <p:cNvPr id="7" name="Textplatzhalter 2"/>
          <p:cNvSpPr>
            <a:spLocks noGrp="1"/>
          </p:cNvSpPr>
          <p:nvPr>
            <p:ph idx="1"/>
          </p:nvPr>
        </p:nvSpPr>
        <p:spPr bwMode="auto">
          <a:xfrm>
            <a:off x="-19141" y="1052736"/>
            <a:ext cx="11856640" cy="532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0">
              <a:defRPr sz="1800" b="1">
                <a:latin typeface="Arial" pitchFamily="34" charset="0"/>
                <a:cs typeface="Arial" pitchFamily="34" charset="0"/>
              </a:defRPr>
            </a:lvl1pPr>
            <a:lvl2pPr marL="712788" indent="-349250">
              <a:buClr>
                <a:srgbClr val="AA001E"/>
              </a:buClr>
              <a:buFont typeface="Wingdings" pitchFamily="2" charset="2"/>
              <a:buChar char="§"/>
              <a:defRPr sz="1600">
                <a:latin typeface="Arial" pitchFamily="34" charset="0"/>
                <a:cs typeface="Arial" pitchFamily="34" charset="0"/>
              </a:defRPr>
            </a:lvl2pPr>
            <a:lvl3pPr marL="981075" indent="-268288">
              <a:buClr>
                <a:srgbClr val="AA001E"/>
              </a:buClr>
              <a:buFont typeface="Wingdings" pitchFamily="2" charset="2"/>
              <a:buChar char="§"/>
              <a:defRPr sz="1600"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noProof="0" dirty="0" smtClean="0"/>
              <a:t>Textmasterformat bearbeiten</a:t>
            </a:r>
          </a:p>
          <a:p>
            <a:pPr lvl="1"/>
            <a:r>
              <a:rPr lang="de-DE" noProof="0" dirty="0" smtClean="0"/>
              <a:t>Zweite Ebene, Akzent 6: R: 0, G: 150, B: 145</a:t>
            </a:r>
          </a:p>
          <a:p>
            <a:pPr lvl="2"/>
            <a:r>
              <a:rPr lang="de-DE" noProof="0" dirty="0" smtClean="0"/>
              <a:t>Dritte Ebene, Akzent 4: R: 55, G: 110, B: 0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  <a:p>
            <a:pPr lvl="4"/>
            <a:endParaRPr lang="de-DE" noProof="0" dirty="0" smtClean="0"/>
          </a:p>
        </p:txBody>
      </p:sp>
      <p:sp>
        <p:nvSpPr>
          <p:cNvPr id="9" name="Straight Connector 8"/>
          <p:cNvSpPr>
            <a:spLocks noChangeShapeType="1"/>
          </p:cNvSpPr>
          <p:nvPr userDrawn="1"/>
        </p:nvSpPr>
        <p:spPr bwMode="auto">
          <a:xfrm flipH="1">
            <a:off x="2" y="764704"/>
            <a:ext cx="12191999" cy="0"/>
          </a:xfrm>
          <a:prstGeom prst="line">
            <a:avLst/>
          </a:prstGeom>
          <a:noFill/>
          <a:ln w="25400" cap="flat" cmpd="sng" algn="ctr">
            <a:solidFill>
              <a:srgbClr val="5A5F5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0715" y="116632"/>
            <a:ext cx="10972800" cy="576064"/>
          </a:xfrm>
          <a:prstGeom prst="rect">
            <a:avLst/>
          </a:prstGeom>
        </p:spPr>
        <p:txBody>
          <a:bodyPr anchor="ctr"/>
          <a:lstStyle>
            <a:lvl1pPr marL="457200" indent="-457200" algn="l">
              <a:buClr>
                <a:srgbClr val="AA0033"/>
              </a:buClr>
              <a:buFont typeface="+mj-lt"/>
              <a:buAutoNum type="arabicPeriod" startAt="2"/>
              <a:defRPr sz="24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5"/>
          <p:cNvSpPr txBox="1">
            <a:spLocks/>
          </p:cNvSpPr>
          <p:nvPr userDrawn="1"/>
        </p:nvSpPr>
        <p:spPr>
          <a:xfrm>
            <a:off x="901184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87574A1-941A-4E2C-8141-E6BF4CBAAF37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sz="1200" dirty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850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 userDrawn="1"/>
        </p:nvSpPr>
        <p:spPr>
          <a:xfrm>
            <a:off x="143339" y="908720"/>
            <a:ext cx="1113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EE0"/>
              </a:buClr>
              <a:buFont typeface="Arial" pitchFamily="34" charset="0"/>
              <a:buChar char="•"/>
            </a:pPr>
            <a:endParaRPr lang="de-DE" sz="1800" dirty="0"/>
          </a:p>
        </p:txBody>
      </p:sp>
      <p:sp>
        <p:nvSpPr>
          <p:cNvPr id="3" name="Textfeld 2"/>
          <p:cNvSpPr txBox="1"/>
          <p:nvPr userDrawn="1"/>
        </p:nvSpPr>
        <p:spPr>
          <a:xfrm>
            <a:off x="143339" y="980729"/>
            <a:ext cx="10465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EE0"/>
              </a:buClr>
              <a:buFont typeface="Calibri" pitchFamily="34" charset="0"/>
              <a:buChar char="•"/>
            </a:pPr>
            <a:endParaRPr lang="de-DE" sz="1800" dirty="0"/>
          </a:p>
          <a:p>
            <a:pPr marL="285750" indent="-285750">
              <a:buClr>
                <a:srgbClr val="009EE0"/>
              </a:buClr>
              <a:buFont typeface="Arial" pitchFamily="34" charset="0"/>
              <a:buChar char="•"/>
            </a:pPr>
            <a:endParaRPr lang="de-DE" sz="1800" dirty="0"/>
          </a:p>
        </p:txBody>
      </p:sp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43339" y="200014"/>
            <a:ext cx="8572108" cy="36004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defRPr sz="1800" b="0" i="0" u="none" kern="12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52711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368" y="2564904"/>
            <a:ext cx="11377264" cy="1470025"/>
          </a:xfrm>
        </p:spPr>
        <p:txBody>
          <a:bodyPr/>
          <a:lstStyle>
            <a:lvl1pPr algn="r">
              <a:defRPr sz="3200" b="0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050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/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43339" y="200014"/>
            <a:ext cx="8572108" cy="36004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defRPr sz="2000" b="0" i="0" u="none" kern="12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43339" y="1041402"/>
            <a:ext cx="11905323" cy="5123901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7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54160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/ Thema /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3339" y="1041402"/>
            <a:ext cx="11905323" cy="5123901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7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3933" y="620728"/>
            <a:ext cx="11904728" cy="360000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rgbClr val="98C01C"/>
                </a:solidFill>
              </a:defRPr>
            </a:lvl1pPr>
          </a:lstStyle>
          <a:p>
            <a:pPr lvl="0"/>
            <a:r>
              <a:rPr lang="de-DE" dirty="0"/>
              <a:t>Thema / Titel dieser Folie</a:t>
            </a:r>
          </a:p>
        </p:txBody>
      </p:sp>
      <p:sp>
        <p:nvSpPr>
          <p:cNvPr id="6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43339" y="200014"/>
            <a:ext cx="8572108" cy="36004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defRPr sz="2000" b="0" i="0" u="none" kern="120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52330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/ Thema /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3339" y="1041403"/>
            <a:ext cx="5952661" cy="5123901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7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3933" y="620728"/>
            <a:ext cx="11904728" cy="360000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rgbClr val="98C01C"/>
                </a:solidFill>
              </a:defRPr>
            </a:lvl1pPr>
          </a:lstStyle>
          <a:p>
            <a:pPr lvl="0"/>
            <a:r>
              <a:rPr lang="de-DE" dirty="0"/>
              <a:t>Thema / Titel dieser Folie</a:t>
            </a:r>
          </a:p>
        </p:txBody>
      </p:sp>
      <p:sp>
        <p:nvSpPr>
          <p:cNvPr id="6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43339" y="200014"/>
            <a:ext cx="8572108" cy="36004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defRPr sz="2000" b="0" i="0" u="none" kern="120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6096000" y="1041403"/>
            <a:ext cx="5952661" cy="5123901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7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69686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70"/>
          <a:stretch/>
        </p:blipFill>
        <p:spPr>
          <a:xfrm rot="13126691">
            <a:off x="338839" y="4740689"/>
            <a:ext cx="2688995" cy="2925888"/>
          </a:xfrm>
          <a:prstGeom prst="rect">
            <a:avLst/>
          </a:prstGeom>
        </p:spPr>
      </p:pic>
      <p:sp>
        <p:nvSpPr>
          <p:cNvPr id="6" name="Untertitel 2"/>
          <p:cNvSpPr txBox="1">
            <a:spLocks/>
          </p:cNvSpPr>
          <p:nvPr userDrawn="1"/>
        </p:nvSpPr>
        <p:spPr>
          <a:xfrm>
            <a:off x="1631504" y="3310097"/>
            <a:ext cx="3450754" cy="33492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Tx/>
              <a:buBlip>
                <a:blip r:embed="rId3"/>
              </a:buBlip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Tx/>
              <a:buBlip>
                <a:blip r:embed="rId3"/>
              </a:buBlip>
              <a:defRPr sz="17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Tx/>
              <a:buBlip>
                <a:blip r:embed="rId3"/>
              </a:buBlip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Tx/>
              <a:buBlip>
                <a:blip r:embed="rId3"/>
              </a:buBlip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Tx/>
              <a:buBlip>
                <a:blip r:embed="rId3"/>
              </a:buBlip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0" dirty="0">
                <a:solidFill>
                  <a:schemeClr val="accent2"/>
                </a:solidFill>
              </a:rPr>
              <a:t>http://www.elli-online.net/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604978" y="2884874"/>
            <a:ext cx="56720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VIELEN DANK FÜR IHRE AUFMERKSAMKEIT!</a:t>
            </a:r>
          </a:p>
        </p:txBody>
      </p:sp>
      <p:pic>
        <p:nvPicPr>
          <p:cNvPr id="12" name="Bild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2696371"/>
            <a:ext cx="3240360" cy="110935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634" y="6309320"/>
            <a:ext cx="789806" cy="549962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/>
          <a:stretch/>
        </p:blipFill>
        <p:spPr>
          <a:xfrm>
            <a:off x="10168803" y="6245133"/>
            <a:ext cx="1903861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12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04471" y="1454168"/>
            <a:ext cx="5723465" cy="1470025"/>
          </a:xfr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1" kern="1200" noProof="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8127" y="3522664"/>
            <a:ext cx="5753100" cy="2074862"/>
          </a:xfrm>
        </p:spPr>
        <p:txBody>
          <a:bodyPr lIns="91440"/>
          <a:lstStyle>
            <a:lvl1pPr marL="0" indent="0">
              <a:lnSpc>
                <a:spcPct val="120000"/>
              </a:lnSpc>
              <a:buFont typeface="Wingdings" pitchFamily="2" charset="2"/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 dirty="0"/>
              <a:t>Formatvorlage des Untertitelmasters durch Klicken bearbeiten</a:t>
            </a:r>
          </a:p>
        </p:txBody>
      </p:sp>
      <p:sp>
        <p:nvSpPr>
          <p:cNvPr id="28" name="Straight Connector 27"/>
          <p:cNvSpPr>
            <a:spLocks noChangeShapeType="1"/>
          </p:cNvSpPr>
          <p:nvPr userDrawn="1"/>
        </p:nvSpPr>
        <p:spPr bwMode="auto">
          <a:xfrm>
            <a:off x="334436" y="6165850"/>
            <a:ext cx="11523136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334436" y="692150"/>
            <a:ext cx="11523136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383324" y="6227764"/>
            <a:ext cx="5232400" cy="63023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dirty="0">
                <a:solidFill>
                  <a:srgbClr val="00549F"/>
                </a:solidFill>
              </a:rPr>
              <a:t>Exzellenzcluster Integrative Produktionstechnik für Hochlohnländer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dirty="0">
                <a:solidFill>
                  <a:srgbClr val="00549F"/>
                </a:solidFill>
              </a:rPr>
              <a:t>www.production-research.de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900" dirty="0">
              <a:solidFill>
                <a:srgbClr val="00549F"/>
              </a:solidFill>
            </a:endParaRPr>
          </a:p>
        </p:txBody>
      </p:sp>
      <p:sp>
        <p:nvSpPr>
          <p:cNvPr id="14" name="Textfeld 14"/>
          <p:cNvSpPr txBox="1">
            <a:spLocks noChangeArrowheads="1"/>
          </p:cNvSpPr>
          <p:nvPr userDrawn="1"/>
        </p:nvSpPr>
        <p:spPr bwMode="auto">
          <a:xfrm>
            <a:off x="355600" y="6227764"/>
            <a:ext cx="898769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73EAC64-2FAE-489E-BC6B-A05CB09A7643}" type="slidenum">
              <a:rPr lang="de-DE" altLang="de-DE" sz="900" smtClean="0">
                <a:solidFill>
                  <a:srgbClr val="00549F"/>
                </a:solidFill>
              </a:rPr>
              <a:pPr/>
              <a:t>‹Nr.›</a:t>
            </a:fld>
            <a:endParaRPr lang="de-DE" altLang="de-DE" sz="900">
              <a:solidFill>
                <a:srgbClr val="00549F"/>
              </a:solidFill>
            </a:endParaRPr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131" y="6044400"/>
            <a:ext cx="3510037" cy="8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9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1520" y="1025530"/>
            <a:ext cx="11516783" cy="5000625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928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tif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43339" y="200014"/>
            <a:ext cx="8572108" cy="36004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3339" y="1031359"/>
            <a:ext cx="11905323" cy="4752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631" y="219539"/>
            <a:ext cx="1224025" cy="4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634" y="6309320"/>
            <a:ext cx="789806" cy="54996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/>
          <a:stretch/>
        </p:blipFill>
        <p:spPr>
          <a:xfrm>
            <a:off x="10168803" y="6245133"/>
            <a:ext cx="1903861" cy="640800"/>
          </a:xfrm>
          <a:prstGeom prst="rect">
            <a:avLst/>
          </a:prstGeom>
        </p:spPr>
      </p:pic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39416" y="6400458"/>
            <a:ext cx="7704856" cy="34091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</a:pPr>
            <a:r>
              <a:rPr lang="de-DE" altLang="de-DE" sz="900" dirty="0" smtClean="0">
                <a:solidFill>
                  <a:schemeClr val="tx2"/>
                </a:solidFill>
              </a:rPr>
              <a:t>Kollaborativ</a:t>
            </a:r>
            <a:r>
              <a:rPr lang="de-DE" altLang="de-DE" sz="900" baseline="0" dirty="0" smtClean="0">
                <a:solidFill>
                  <a:schemeClr val="tx2"/>
                </a:solidFill>
              </a:rPr>
              <a:t> interdisziplinär – Gestaltung effektiver interdisziplinärer Zusammenarbeit </a:t>
            </a:r>
            <a:endParaRPr lang="de-DE" sz="900" kern="1200" baseline="0" dirty="0">
              <a:solidFill>
                <a:schemeClr val="tx2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0" name="Textfeld 13"/>
          <p:cNvSpPr txBox="1">
            <a:spLocks noChangeArrowheads="1"/>
          </p:cNvSpPr>
          <p:nvPr userDrawn="1"/>
        </p:nvSpPr>
        <p:spPr bwMode="auto">
          <a:xfrm>
            <a:off x="239490" y="6395965"/>
            <a:ext cx="455910" cy="34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CF1B3F8-141B-491B-AA28-890D0601D8BD}" type="slidenum">
              <a:rPr lang="de-DE" altLang="de-DE" sz="900">
                <a:solidFill>
                  <a:schemeClr val="tx2"/>
                </a:solidFill>
              </a:rPr>
              <a:pPr eaLnBrk="1" hangingPunct="1"/>
              <a:t>‹Nr.›</a:t>
            </a:fld>
            <a:endParaRPr lang="de-DE" altLang="de-DE" sz="9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6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54" r:id="rId2"/>
    <p:sldLayoutId id="2147483705" r:id="rId3"/>
    <p:sldLayoutId id="2147483655" r:id="rId4"/>
    <p:sldLayoutId id="2147483691" r:id="rId5"/>
    <p:sldLayoutId id="2147483704" r:id="rId6"/>
    <p:sldLayoutId id="2147483703" r:id="rId7"/>
  </p:sldLayoutIdLst>
  <p:timing>
    <p:tnLst>
      <p:par>
        <p:cTn id="1" dur="indefinite" restart="never" nodeType="tmRoot"/>
      </p:par>
    </p:tnLst>
  </p:timing>
  <p:hf hdr="0" dt="0"/>
  <p:txStyles>
    <p:titleStyle>
      <a:lvl1pPr marL="0" indent="0" algn="l" defTabSz="914400" rtl="0" eaLnBrk="1" latinLnBrk="0" hangingPunct="1">
        <a:lnSpc>
          <a:spcPct val="110000"/>
        </a:lnSpc>
        <a:spcBef>
          <a:spcPct val="0"/>
        </a:spcBef>
        <a:spcAft>
          <a:spcPts val="0"/>
        </a:spcAft>
        <a:buNone/>
        <a:defRPr sz="2000" b="0" i="0" u="none" kern="1200" cap="small" spc="0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ct val="20000"/>
        </a:spcBef>
        <a:buClr>
          <a:schemeClr val="accent2"/>
        </a:buClr>
        <a:buSzPct val="100000"/>
        <a:buFont typeface="Calibri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ct val="20000"/>
        </a:spcBef>
        <a:buClr>
          <a:schemeClr val="accent2"/>
        </a:buClr>
        <a:buSzPct val="100000"/>
        <a:buFont typeface="Calibri" pitchFamily="34" charset="0"/>
        <a:buChar char="•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10000"/>
        </a:lnSpc>
        <a:spcBef>
          <a:spcPct val="20000"/>
        </a:spcBef>
        <a:buClr>
          <a:schemeClr val="accent2"/>
        </a:buClr>
        <a:buSzPct val="100000"/>
        <a:buFont typeface="Calibri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ct val="20000"/>
        </a:spcBef>
        <a:buClr>
          <a:schemeClr val="accent2"/>
        </a:buClr>
        <a:buSzPct val="100000"/>
        <a:buFont typeface="Calibri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ct val="20000"/>
        </a:spcBef>
        <a:buClr>
          <a:schemeClr val="accent2"/>
        </a:buClr>
        <a:buSzPct val="100000"/>
        <a:buFont typeface="Calibri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1519" y="6366"/>
            <a:ext cx="11516784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6337" y="1025530"/>
            <a:ext cx="11516786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Textmasterformate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334434" y="6165850"/>
            <a:ext cx="11523136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334434" y="692150"/>
            <a:ext cx="11523136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383324" y="6227764"/>
            <a:ext cx="5232400" cy="63023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dirty="0">
                <a:solidFill>
                  <a:srgbClr val="00549F"/>
                </a:solidFill>
              </a:rPr>
              <a:t>Exzellenzcluster Integrative Produktionstechnik für Hochlohnländer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dirty="0">
                <a:solidFill>
                  <a:srgbClr val="00549F"/>
                </a:solidFill>
              </a:rPr>
              <a:t>www.production-research.de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900" dirty="0">
              <a:solidFill>
                <a:srgbClr val="00549F"/>
              </a:solidFill>
            </a:endParaRPr>
          </a:p>
        </p:txBody>
      </p:sp>
      <p:sp>
        <p:nvSpPr>
          <p:cNvPr id="16" name="Textfeld 14"/>
          <p:cNvSpPr txBox="1">
            <a:spLocks noChangeArrowheads="1"/>
          </p:cNvSpPr>
          <p:nvPr userDrawn="1"/>
        </p:nvSpPr>
        <p:spPr bwMode="auto">
          <a:xfrm>
            <a:off x="355600" y="6227764"/>
            <a:ext cx="898769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73EAC64-2FAE-489E-BC6B-A05CB09A7643}" type="slidenum">
              <a:rPr lang="de-DE" altLang="de-DE" sz="900" smtClean="0">
                <a:solidFill>
                  <a:srgbClr val="00549F"/>
                </a:solidFill>
              </a:rPr>
              <a:pPr/>
              <a:t>‹Nr.›</a:t>
            </a:fld>
            <a:endParaRPr lang="de-DE" altLang="de-DE" sz="900">
              <a:solidFill>
                <a:srgbClr val="00549F"/>
              </a:solidFill>
            </a:endParaRPr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131" y="6044400"/>
            <a:ext cx="3510037" cy="8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6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 sz="1600">
          <a:solidFill>
            <a:srgbClr val="4D4D4D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28.png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27.png"/><Relationship Id="rId2" Type="http://schemas.openxmlformats.org/officeDocument/2006/relationships/tags" Target="../tags/tag4.xml"/><Relationship Id="rId16" Type="http://schemas.openxmlformats.org/officeDocument/2006/relationships/image" Target="../media/image31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26.png"/><Relationship Id="rId5" Type="http://schemas.openxmlformats.org/officeDocument/2006/relationships/tags" Target="../tags/tag7.xml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tags" Target="../tags/tag6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00944" y="2078928"/>
            <a:ext cx="6480721" cy="8117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800" b="1" dirty="0" smtClean="0"/>
              <a:t>Kollaborativ interdisziplinär</a:t>
            </a:r>
          </a:p>
          <a:p>
            <a:pPr>
              <a:lnSpc>
                <a:spcPct val="100000"/>
              </a:lnSpc>
            </a:pPr>
            <a:r>
              <a:rPr lang="de-DE" sz="1800" b="1" dirty="0" smtClean="0"/>
              <a:t>Gestaltung effektiver interdisziplinärer Zusammenarbeit</a:t>
            </a:r>
            <a:endParaRPr lang="en-US" sz="1800" b="1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0" y="2908922"/>
            <a:ext cx="7176121" cy="86409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 smtClean="0">
                <a:solidFill>
                  <a:srgbClr val="4D4D4D"/>
                </a:solidFill>
              </a:rPr>
              <a:t>TT</a:t>
            </a:r>
            <a:r>
              <a:rPr lang="de-DE" sz="2000" dirty="0" smtClean="0">
                <a:solidFill>
                  <a:srgbClr val="4D4D4D"/>
                </a:solidFill>
              </a:rPr>
              <a:t>.MM.20JJ</a:t>
            </a:r>
            <a:endParaRPr lang="de-DE" sz="2000" dirty="0" smtClean="0">
              <a:solidFill>
                <a:srgbClr val="4D4D4D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000" dirty="0" smtClean="0">
                <a:solidFill>
                  <a:srgbClr val="4D4D4D"/>
                </a:solidFill>
              </a:rPr>
              <a:t>Moderator 1 | Moderator 2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3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Motivation</a:t>
            </a:r>
            <a:endParaRPr lang="de-DE" dirty="0"/>
          </a:p>
          <a:p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Einführung in die </a:t>
            </a:r>
            <a:r>
              <a:rPr lang="de-DE" dirty="0" smtClean="0"/>
              <a:t>Interdisziplinarität</a:t>
            </a:r>
            <a:endParaRPr lang="en-US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1127449" y="980729"/>
            <a:ext cx="9649072" cy="5400600"/>
          </a:xfrm>
        </p:spPr>
        <p:txBody>
          <a:bodyPr/>
          <a:lstStyle/>
          <a:p>
            <a:pPr>
              <a:buClr>
                <a:srgbClr val="AA001E"/>
              </a:buClr>
            </a:pPr>
            <a:endParaRPr lang="de-DE" sz="1000" dirty="0">
              <a:solidFill>
                <a:srgbClr val="5A5F55"/>
              </a:solidFill>
              <a:latin typeface="Calibri" panose="020F0502020204030204" pitchFamily="34" charset="0"/>
            </a:endParaRPr>
          </a:p>
          <a:p>
            <a:pPr>
              <a:buClr>
                <a:srgbClr val="AA001E"/>
              </a:buClr>
            </a:pPr>
            <a:endParaRPr lang="de-DE" sz="800" dirty="0">
              <a:solidFill>
                <a:srgbClr val="5A5F55"/>
              </a:solidFill>
              <a:latin typeface="Calibri" panose="020F0502020204030204" pitchFamily="34" charset="0"/>
            </a:endParaRPr>
          </a:p>
          <a:p>
            <a:pPr>
              <a:buClr>
                <a:srgbClr val="AA001E"/>
              </a:buClr>
            </a:pPr>
            <a:endParaRPr lang="de-DE" dirty="0" smtClean="0">
              <a:solidFill>
                <a:srgbClr val="5A5F55"/>
              </a:solidFill>
              <a:latin typeface="Calibri" panose="020F0502020204030204" pitchFamily="34" charset="0"/>
            </a:endParaRPr>
          </a:p>
          <a:p>
            <a:pPr>
              <a:buClr>
                <a:srgbClr val="AA001E"/>
              </a:buClr>
            </a:pPr>
            <a:endParaRPr lang="de-DE" dirty="0" smtClean="0">
              <a:solidFill>
                <a:srgbClr val="5A5F55"/>
              </a:solidFill>
              <a:latin typeface="Calibri" panose="020F0502020204030204" pitchFamily="34" charset="0"/>
            </a:endParaRPr>
          </a:p>
          <a:p>
            <a:pPr>
              <a:buClr>
                <a:srgbClr val="AA001E"/>
              </a:buClr>
            </a:pPr>
            <a:endParaRPr lang="de-DE" dirty="0">
              <a:solidFill>
                <a:srgbClr val="5A5F55"/>
              </a:solidFill>
              <a:latin typeface="Calibri" panose="020F0502020204030204" pitchFamily="34" charset="0"/>
            </a:endParaRPr>
          </a:p>
          <a:p>
            <a:pPr>
              <a:buClr>
                <a:srgbClr val="AA001E"/>
              </a:buClr>
            </a:pPr>
            <a:endParaRPr lang="de-DE" dirty="0">
              <a:solidFill>
                <a:srgbClr val="5A5F55"/>
              </a:solidFill>
              <a:latin typeface="Calibri" panose="020F0502020204030204" pitchFamily="34" charset="0"/>
            </a:endParaRPr>
          </a:p>
          <a:p>
            <a:pPr>
              <a:buClr>
                <a:srgbClr val="AA001E"/>
              </a:buClr>
            </a:pPr>
            <a:endParaRPr lang="de-DE" dirty="0" smtClean="0">
              <a:solidFill>
                <a:srgbClr val="5A5F55"/>
              </a:solidFill>
              <a:latin typeface="Calibri" panose="020F0502020204030204" pitchFamily="34" charset="0"/>
            </a:endParaRPr>
          </a:p>
          <a:p>
            <a:pPr>
              <a:buClr>
                <a:srgbClr val="AA001E"/>
              </a:buClr>
            </a:pPr>
            <a:endParaRPr lang="de-DE" dirty="0">
              <a:solidFill>
                <a:srgbClr val="5A5F55"/>
              </a:solidFill>
              <a:latin typeface="Calibri" panose="020F0502020204030204" pitchFamily="34" charset="0"/>
            </a:endParaRPr>
          </a:p>
          <a:p>
            <a:pPr>
              <a:buClr>
                <a:srgbClr val="AA001E"/>
              </a:buClr>
            </a:pPr>
            <a:endParaRPr lang="de-DE" dirty="0" smtClean="0">
              <a:solidFill>
                <a:srgbClr val="5A5F55"/>
              </a:solidFill>
              <a:latin typeface="Calibri" panose="020F0502020204030204" pitchFamily="34" charset="0"/>
            </a:endParaRPr>
          </a:p>
          <a:p>
            <a:pPr algn="ctr">
              <a:buClr>
                <a:srgbClr val="AA0033"/>
              </a:buClr>
            </a:pPr>
            <a:endParaRPr lang="de-DE" dirty="0">
              <a:latin typeface="Calibri" panose="020F0502020204030204" pitchFamily="34" charset="0"/>
            </a:endParaRPr>
          </a:p>
          <a:p>
            <a:pPr algn="ctr">
              <a:buClr>
                <a:srgbClr val="AA0033"/>
              </a:buClr>
            </a:pPr>
            <a:endParaRPr lang="de-DE" sz="600" dirty="0">
              <a:latin typeface="Calibri" panose="020F0502020204030204" pitchFamily="34" charset="0"/>
            </a:endParaRPr>
          </a:p>
          <a:p>
            <a:pPr algn="ctr">
              <a:buClr>
                <a:srgbClr val="AA0033"/>
              </a:buClr>
            </a:pPr>
            <a:endParaRPr lang="de-DE" sz="600" dirty="0">
              <a:latin typeface="Calibri" panose="020F0502020204030204" pitchFamily="34" charset="0"/>
            </a:endParaRPr>
          </a:p>
          <a:p>
            <a:pPr algn="ctr">
              <a:buClr>
                <a:srgbClr val="AA0033"/>
              </a:buClr>
            </a:pPr>
            <a:endParaRPr lang="de-DE" sz="600" dirty="0">
              <a:latin typeface="Calibri" panose="020F0502020204030204" pitchFamily="34" charset="0"/>
            </a:endParaRPr>
          </a:p>
          <a:p>
            <a:pPr algn="ctr">
              <a:buClr>
                <a:srgbClr val="AA0033"/>
              </a:buClr>
            </a:pPr>
            <a:endParaRPr lang="de-DE" sz="600" dirty="0">
              <a:latin typeface="Calibri" panose="020F0502020204030204" pitchFamily="34" charset="0"/>
            </a:endParaRPr>
          </a:p>
          <a:p>
            <a:pPr algn="ctr">
              <a:buClr>
                <a:srgbClr val="AA0033"/>
              </a:buClr>
            </a:pPr>
            <a:endParaRPr lang="de-DE" sz="600" dirty="0">
              <a:latin typeface="Calibri" panose="020F0502020204030204" pitchFamily="34" charset="0"/>
            </a:endParaRPr>
          </a:p>
          <a:p>
            <a:pPr algn="ctr">
              <a:buClr>
                <a:srgbClr val="AA0033"/>
              </a:buClr>
            </a:pPr>
            <a:endParaRPr lang="de-DE" dirty="0">
              <a:latin typeface="Calibri" panose="020F0502020204030204" pitchFamily="34" charset="0"/>
            </a:endParaRPr>
          </a:p>
          <a:p>
            <a:pPr algn="ctr">
              <a:buClr>
                <a:srgbClr val="AA0033"/>
              </a:buClr>
            </a:pPr>
            <a:endParaRPr lang="de-DE" dirty="0" smtClean="0">
              <a:latin typeface="Calibri" panose="020F0502020204030204" pitchFamily="34" charset="0"/>
            </a:endParaRPr>
          </a:p>
          <a:p>
            <a:pPr algn="ctr">
              <a:buClr>
                <a:srgbClr val="AA0033"/>
              </a:buClr>
            </a:pPr>
            <a:endParaRPr lang="de-DE" dirty="0" smtClean="0">
              <a:latin typeface="Calibri" panose="020F0502020204030204" pitchFamily="34" charset="0"/>
            </a:endParaRPr>
          </a:p>
          <a:p>
            <a:pPr>
              <a:buClr>
                <a:srgbClr val="AA001E"/>
              </a:buClr>
            </a:pPr>
            <a:endParaRPr lang="de-DE" dirty="0" smtClean="0">
              <a:solidFill>
                <a:srgbClr val="5A5F55"/>
              </a:solidFill>
              <a:latin typeface="Calibri" panose="020F0502020204030204" pitchFamily="34" charset="0"/>
            </a:endParaRPr>
          </a:p>
          <a:p>
            <a:pPr>
              <a:buClr>
                <a:srgbClr val="AA001E"/>
              </a:buClr>
            </a:pPr>
            <a:endParaRPr lang="de-DE" dirty="0">
              <a:solidFill>
                <a:srgbClr val="5A5F55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2" descr="Megatrend Globalisieru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888" y="1412776"/>
            <a:ext cx="32861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egatrend Female Shif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933" y="2308870"/>
            <a:ext cx="32861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Megatrend Urbanisieru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466" y="1080108"/>
            <a:ext cx="32861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Megatrend Konnektivitä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864" y="2118430"/>
            <a:ext cx="3667472" cy="4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Megatrend Gesundhei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7" y="1700808"/>
            <a:ext cx="32861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9" descr="Megatrend Mobilitä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020" y="1452548"/>
            <a:ext cx="32861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3" descr="Megatrend Individualisieru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1012726"/>
            <a:ext cx="32861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pieren 13"/>
          <p:cNvGrpSpPr/>
          <p:nvPr/>
        </p:nvGrpSpPr>
        <p:grpSpPr>
          <a:xfrm>
            <a:off x="1127448" y="3011278"/>
            <a:ext cx="9921552" cy="993787"/>
            <a:chOff x="-15552" y="2565596"/>
            <a:chExt cx="9921552" cy="1504632"/>
          </a:xfrm>
          <a:solidFill>
            <a:schemeClr val="bg1"/>
          </a:solidFill>
        </p:grpSpPr>
        <p:sp>
          <p:nvSpPr>
            <p:cNvPr id="15" name="Rechteck 22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-15552" y="2565596"/>
              <a:ext cx="9921552" cy="1504632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  <p:txBody>
            <a:bodyPr lIns="0" tIns="0" rIns="0" bIns="0" anchor="ctr"/>
            <a:lstStyle/>
            <a:p>
              <a:pPr>
                <a:tabLst>
                  <a:tab pos="8809038" algn="l"/>
                </a:tabLst>
              </a:pPr>
              <a:endParaRPr lang="de-DE" b="1"/>
            </a:p>
          </p:txBody>
        </p:sp>
        <p:sp>
          <p:nvSpPr>
            <p:cNvPr id="16" name="Rechteck 2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200472" y="2665484"/>
              <a:ext cx="9361040" cy="1271476"/>
            </a:xfrm>
            <a:prstGeom prst="rect">
              <a:avLst/>
            </a:prstGeom>
            <a:grpFill/>
            <a:ln w="0" algn="ctr">
              <a:noFill/>
              <a:round/>
              <a:headEnd/>
              <a:tailEnd/>
            </a:ln>
            <a:extLst/>
          </p:spPr>
          <p:txBody>
            <a:bodyPr tIns="0" bIns="0" anchor="ctr"/>
            <a:lstStyle/>
            <a:p>
              <a:pPr algn="just"/>
              <a:r>
                <a:rPr lang="en-US" b="1" dirty="0">
                  <a:latin typeface="Calibri" panose="020F0502020204030204" pitchFamily="34" charset="0"/>
                </a:rPr>
                <a:t>„</a:t>
              </a:r>
              <a:r>
                <a:rPr lang="en-US" sz="1600" b="1" dirty="0"/>
                <a:t>A variety of scholars have argued </a:t>
              </a:r>
              <a:r>
                <a:rPr lang="en-US" sz="1600" b="1" dirty="0" smtClean="0"/>
                <a:t>that </a:t>
              </a:r>
              <a:r>
                <a:rPr lang="en-US" sz="1600" b="1" dirty="0"/>
                <a:t>interdisciplinary science has a POSITIVE INFLUENCE on KNOWLEDGE PRODUCTION and INNOVATION.” </a:t>
              </a:r>
              <a:r>
                <a:rPr lang="en-US" sz="1100" b="1" dirty="0"/>
                <a:t>(van </a:t>
              </a:r>
              <a:r>
                <a:rPr lang="en-US" sz="1100" b="1" dirty="0" err="1"/>
                <a:t>Rijnsoever</a:t>
              </a:r>
              <a:r>
                <a:rPr lang="en-US" sz="1100" b="1" dirty="0"/>
                <a:t> und Hessels 2011, S. 463)</a:t>
              </a:r>
              <a:endParaRPr lang="de-DE" sz="1100" b="1" dirty="0"/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1487489" y="5445224"/>
            <a:ext cx="9237455" cy="432048"/>
            <a:chOff x="344488" y="5445224"/>
            <a:chExt cx="9237455" cy="432048"/>
          </a:xfrm>
        </p:grpSpPr>
        <p:sp>
          <p:nvSpPr>
            <p:cNvPr id="19" name="Rechteck 18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364919" y="5445224"/>
              <a:ext cx="9217024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tIns="0" bIns="0" anchor="ctr"/>
            <a:lstStyle/>
            <a:p>
              <a:pPr marL="265113">
                <a:buClr>
                  <a:srgbClr val="AA0033"/>
                </a:buClr>
              </a:pPr>
              <a:r>
                <a:rPr lang="de-DE" sz="1400" b="1" dirty="0">
                  <a:solidFill>
                    <a:srgbClr val="5A5F55"/>
                  </a:solidFill>
                </a:rPr>
                <a:t>„IDR </a:t>
              </a:r>
              <a:r>
                <a:rPr lang="de-DE" sz="1400" b="1" dirty="0" err="1">
                  <a:solidFill>
                    <a:srgbClr val="5A5F55"/>
                  </a:solidFill>
                </a:rPr>
                <a:t>can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be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one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of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the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most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productive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and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inspiring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of</a:t>
              </a:r>
              <a:r>
                <a:rPr lang="de-DE" sz="1400" b="1" dirty="0">
                  <a:solidFill>
                    <a:srgbClr val="5A5F55"/>
                  </a:solidFill>
                </a:rPr>
                <a:t> human </a:t>
              </a:r>
              <a:r>
                <a:rPr lang="de-DE" sz="1400" b="1" dirty="0" err="1">
                  <a:solidFill>
                    <a:srgbClr val="5A5F55"/>
                  </a:solidFill>
                </a:rPr>
                <a:t>pursuits</a:t>
              </a:r>
              <a:r>
                <a:rPr lang="de-DE" sz="1400" b="1" dirty="0">
                  <a:solidFill>
                    <a:srgbClr val="5A5F55"/>
                  </a:solidFill>
                </a:rPr>
                <a:t>“ </a:t>
              </a:r>
              <a:r>
                <a:rPr lang="de-DE" sz="1100" b="1" dirty="0">
                  <a:solidFill>
                    <a:srgbClr val="5A5F55"/>
                  </a:solidFill>
                </a:rPr>
                <a:t>(National </a:t>
              </a:r>
              <a:r>
                <a:rPr lang="de-DE" sz="1100" b="1" dirty="0" err="1">
                  <a:solidFill>
                    <a:srgbClr val="5A5F55"/>
                  </a:solidFill>
                </a:rPr>
                <a:t>Academies</a:t>
              </a:r>
              <a:r>
                <a:rPr lang="de-DE" sz="1100" b="1" dirty="0">
                  <a:solidFill>
                    <a:srgbClr val="5A5F55"/>
                  </a:solidFill>
                </a:rPr>
                <a:t> 2005)</a:t>
              </a:r>
              <a:endParaRPr lang="de-DE" sz="1100" dirty="0">
                <a:solidFill>
                  <a:srgbClr val="5A5F55"/>
                </a:solidFill>
              </a:endParaRPr>
            </a:p>
            <a:p>
              <a:pPr marL="608013" indent="-342900">
                <a:buClr>
                  <a:srgbClr val="AA0033"/>
                </a:buClr>
                <a:buFont typeface="Wingdings" panose="05000000000000000000" pitchFamily="2" charset="2"/>
                <a:buChar char="§"/>
              </a:pPr>
              <a:endParaRPr lang="de-DE" sz="500" dirty="0">
                <a:solidFill>
                  <a:srgbClr val="5A5F55"/>
                </a:solidFill>
              </a:endParaRPr>
            </a:p>
          </p:txBody>
        </p:sp>
        <p:sp>
          <p:nvSpPr>
            <p:cNvPr id="20" name="Flussdiagramm: Verzweigung 19"/>
            <p:cNvSpPr/>
            <p:nvPr/>
          </p:nvSpPr>
          <p:spPr>
            <a:xfrm>
              <a:off x="344488" y="5576628"/>
              <a:ext cx="144016" cy="142980"/>
            </a:xfrm>
            <a:prstGeom prst="flowChartDecision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1487488" y="4941168"/>
            <a:ext cx="8816040" cy="432048"/>
            <a:chOff x="344488" y="4941168"/>
            <a:chExt cx="8816040" cy="432048"/>
          </a:xfrm>
        </p:grpSpPr>
        <p:sp>
          <p:nvSpPr>
            <p:cNvPr id="22" name="Rechteck 27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348255" y="4941168"/>
              <a:ext cx="8812273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tIns="0" bIns="0" anchor="ctr"/>
            <a:lstStyle/>
            <a:p>
              <a:pPr marL="265113">
                <a:buClr>
                  <a:srgbClr val="AA0033"/>
                </a:buClr>
              </a:pPr>
              <a:r>
                <a:rPr lang="de-DE" sz="1400" b="1" dirty="0">
                  <a:solidFill>
                    <a:srgbClr val="5A5F55"/>
                  </a:solidFill>
                </a:rPr>
                <a:t>„</a:t>
              </a:r>
              <a:r>
                <a:rPr lang="de-DE" sz="1400" b="1" dirty="0" err="1">
                  <a:solidFill>
                    <a:srgbClr val="5A5F55"/>
                  </a:solidFill>
                </a:rPr>
                <a:t>results</a:t>
              </a:r>
              <a:r>
                <a:rPr lang="de-DE" sz="1400" b="1" dirty="0">
                  <a:solidFill>
                    <a:srgbClr val="5A5F55"/>
                  </a:solidFill>
                </a:rPr>
                <a:t> in </a:t>
              </a:r>
              <a:r>
                <a:rPr lang="de-DE" sz="1400" b="1" dirty="0" err="1">
                  <a:solidFill>
                    <a:srgbClr val="5A5F55"/>
                  </a:solidFill>
                </a:rPr>
                <a:t>knowledge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of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dubious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quality</a:t>
              </a:r>
              <a:r>
                <a:rPr lang="de-DE" sz="1400" b="1" dirty="0">
                  <a:solidFill>
                    <a:srgbClr val="5A5F55"/>
                  </a:solidFill>
                </a:rPr>
                <a:t>“ </a:t>
              </a:r>
              <a:r>
                <a:rPr lang="de-DE" sz="1100" b="1" dirty="0">
                  <a:solidFill>
                    <a:srgbClr val="5A5F55"/>
                  </a:solidFill>
                </a:rPr>
                <a:t>(</a:t>
              </a:r>
              <a:r>
                <a:rPr lang="de-DE" sz="1100" b="1" dirty="0" err="1">
                  <a:solidFill>
                    <a:srgbClr val="5A5F55"/>
                  </a:solidFill>
                </a:rPr>
                <a:t>Mansilla</a:t>
              </a:r>
              <a:r>
                <a:rPr lang="de-DE" sz="1100" b="1" dirty="0">
                  <a:solidFill>
                    <a:srgbClr val="5A5F55"/>
                  </a:solidFill>
                </a:rPr>
                <a:t> und Gardner 2003)</a:t>
              </a:r>
              <a:endParaRPr lang="de-DE" sz="1100" dirty="0">
                <a:solidFill>
                  <a:srgbClr val="5A5F55"/>
                </a:solidFill>
              </a:endParaRPr>
            </a:p>
          </p:txBody>
        </p:sp>
        <p:sp>
          <p:nvSpPr>
            <p:cNvPr id="23" name="Flussdiagramm: Verzweigung 22"/>
            <p:cNvSpPr/>
            <p:nvPr/>
          </p:nvSpPr>
          <p:spPr>
            <a:xfrm>
              <a:off x="344488" y="5086220"/>
              <a:ext cx="144016" cy="142980"/>
            </a:xfrm>
            <a:prstGeom prst="flowChartDecision">
              <a:avLst/>
            </a:prstGeom>
            <a:solidFill>
              <a:srgbClr val="AA0033"/>
            </a:solidFill>
            <a:ln>
              <a:solidFill>
                <a:srgbClr val="AA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1487489" y="4386370"/>
            <a:ext cx="9207267" cy="432048"/>
            <a:chOff x="344488" y="4386370"/>
            <a:chExt cx="9207267" cy="432048"/>
          </a:xfrm>
        </p:grpSpPr>
        <p:sp>
          <p:nvSpPr>
            <p:cNvPr id="25" name="Rechteck 27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344488" y="4386370"/>
              <a:ext cx="9207267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tIns="0" bIns="0" anchor="ctr"/>
            <a:lstStyle/>
            <a:p>
              <a:pPr marL="265113">
                <a:buClr>
                  <a:srgbClr val="AA0033"/>
                </a:buClr>
              </a:pPr>
              <a:r>
                <a:rPr lang="de-DE" sz="1400" b="1" dirty="0">
                  <a:solidFill>
                    <a:srgbClr val="5A5F55"/>
                  </a:solidFill>
                </a:rPr>
                <a:t>„</a:t>
              </a:r>
              <a:r>
                <a:rPr lang="de-DE" sz="1400" b="1" dirty="0" err="1">
                  <a:solidFill>
                    <a:srgbClr val="5A5F55"/>
                  </a:solidFill>
                </a:rPr>
                <a:t>Interdiscipliarity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is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supposed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to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integrate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knowledge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and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solve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problems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that</a:t>
              </a:r>
              <a:r>
                <a:rPr lang="de-DE" sz="1400" b="1" dirty="0">
                  <a:solidFill>
                    <a:srgbClr val="5A5F55"/>
                  </a:solidFill>
                </a:rPr>
                <a:t> individual </a:t>
              </a:r>
              <a:r>
                <a:rPr lang="de-DE" sz="1400" b="1" dirty="0" err="1">
                  <a:solidFill>
                    <a:srgbClr val="5A5F55"/>
                  </a:solidFill>
                </a:rPr>
                <a:t>disciplines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cannot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solve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alone</a:t>
              </a:r>
              <a:r>
                <a:rPr lang="de-DE" sz="1400" b="1" dirty="0">
                  <a:solidFill>
                    <a:srgbClr val="5A5F55"/>
                  </a:solidFill>
                </a:rPr>
                <a:t>“ </a:t>
              </a:r>
              <a:r>
                <a:rPr lang="de-DE" sz="1100" b="1" dirty="0">
                  <a:solidFill>
                    <a:srgbClr val="5A5F55"/>
                  </a:solidFill>
                </a:rPr>
                <a:t>(Jacobs und </a:t>
              </a:r>
              <a:r>
                <a:rPr lang="de-DE" sz="1100" b="1" dirty="0" err="1">
                  <a:solidFill>
                    <a:srgbClr val="5A5F55"/>
                  </a:solidFill>
                </a:rPr>
                <a:t>Frickel</a:t>
              </a:r>
              <a:r>
                <a:rPr lang="de-DE" sz="1100" b="1" dirty="0">
                  <a:solidFill>
                    <a:srgbClr val="5A5F55"/>
                  </a:solidFill>
                </a:rPr>
                <a:t> 2009) </a:t>
              </a:r>
              <a:endParaRPr lang="de-DE" sz="1100" dirty="0">
                <a:solidFill>
                  <a:srgbClr val="5A5F55"/>
                </a:solidFill>
              </a:endParaRPr>
            </a:p>
          </p:txBody>
        </p:sp>
        <p:sp>
          <p:nvSpPr>
            <p:cNvPr id="26" name="Flussdiagramm: Verzweigung 25"/>
            <p:cNvSpPr/>
            <p:nvPr/>
          </p:nvSpPr>
          <p:spPr>
            <a:xfrm>
              <a:off x="344488" y="4509120"/>
              <a:ext cx="144016" cy="142980"/>
            </a:xfrm>
            <a:prstGeom prst="flowChartDecision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1343472" y="5869736"/>
            <a:ext cx="9772656" cy="432048"/>
            <a:chOff x="200472" y="5869736"/>
            <a:chExt cx="9772656" cy="432048"/>
          </a:xfrm>
        </p:grpSpPr>
        <p:sp>
          <p:nvSpPr>
            <p:cNvPr id="28" name="Rechteck 27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200472" y="5869736"/>
              <a:ext cx="9772656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tIns="0" bIns="0" anchor="ctr"/>
            <a:lstStyle/>
            <a:p>
              <a:pPr marL="265113" algn="r">
                <a:buClr>
                  <a:srgbClr val="AA0033"/>
                </a:buClr>
              </a:pPr>
              <a:r>
                <a:rPr lang="de-DE" sz="1400" b="1" dirty="0" smtClean="0">
                  <a:solidFill>
                    <a:srgbClr val="5A5F55"/>
                  </a:solidFill>
                </a:rPr>
                <a:t>„</a:t>
              </a:r>
              <a:r>
                <a:rPr lang="de-DE" sz="1400" b="1" dirty="0" err="1">
                  <a:solidFill>
                    <a:srgbClr val="5A5F55"/>
                  </a:solidFill>
                </a:rPr>
                <a:t>programs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 smtClean="0">
                  <a:solidFill>
                    <a:srgbClr val="5A5F55"/>
                  </a:solidFill>
                </a:rPr>
                <a:t>operate</a:t>
              </a:r>
              <a:r>
                <a:rPr lang="de-DE" sz="1400" b="1" dirty="0" smtClean="0">
                  <a:solidFill>
                    <a:srgbClr val="5A5F55"/>
                  </a:solidFill>
                </a:rPr>
                <a:t> </a:t>
              </a:r>
              <a:r>
                <a:rPr lang="de-DE" sz="1400" b="1" dirty="0">
                  <a:solidFill>
                    <a:srgbClr val="5A5F55"/>
                  </a:solidFill>
                </a:rPr>
                <a:t>at an </a:t>
              </a:r>
              <a:r>
                <a:rPr lang="de-DE" sz="1400" b="1" dirty="0" err="1">
                  <a:solidFill>
                    <a:srgbClr val="5A5F55"/>
                  </a:solidFill>
                </a:rPr>
                <a:t>institutional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level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and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there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are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serious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doubts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concerning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their</a:t>
              </a:r>
              <a:r>
                <a:rPr lang="de-DE" sz="1400" b="1" dirty="0">
                  <a:solidFill>
                    <a:srgbClr val="5A5F55"/>
                  </a:solidFill>
                </a:rPr>
                <a:t> </a:t>
              </a:r>
              <a:r>
                <a:rPr lang="de-DE" sz="1400" b="1" dirty="0" err="1">
                  <a:solidFill>
                    <a:srgbClr val="5A5F55"/>
                  </a:solidFill>
                </a:rPr>
                <a:t>effects</a:t>
              </a:r>
              <a:r>
                <a:rPr lang="de-DE" sz="1400" b="1" dirty="0">
                  <a:solidFill>
                    <a:srgbClr val="5A5F55"/>
                  </a:solidFill>
                </a:rPr>
                <a:t>“ </a:t>
              </a:r>
              <a:r>
                <a:rPr lang="de-DE" sz="1100" b="1" dirty="0">
                  <a:solidFill>
                    <a:srgbClr val="5A5F55"/>
                  </a:solidFill>
                </a:rPr>
                <a:t>(</a:t>
              </a:r>
              <a:r>
                <a:rPr lang="de-DE" sz="1100" b="1" dirty="0" err="1">
                  <a:solidFill>
                    <a:srgbClr val="5A5F55"/>
                  </a:solidFill>
                </a:rPr>
                <a:t>Rhoten</a:t>
              </a:r>
              <a:r>
                <a:rPr lang="de-DE" sz="1100" b="1" dirty="0">
                  <a:solidFill>
                    <a:srgbClr val="5A5F55"/>
                  </a:solidFill>
                </a:rPr>
                <a:t> 2004)</a:t>
              </a:r>
              <a:endParaRPr lang="de-DE" sz="1100" dirty="0">
                <a:solidFill>
                  <a:srgbClr val="5A5F55"/>
                </a:solidFill>
              </a:endParaRPr>
            </a:p>
          </p:txBody>
        </p:sp>
        <p:sp>
          <p:nvSpPr>
            <p:cNvPr id="29" name="Flussdiagramm: Verzweigung 28"/>
            <p:cNvSpPr/>
            <p:nvPr/>
          </p:nvSpPr>
          <p:spPr>
            <a:xfrm>
              <a:off x="344488" y="6032204"/>
              <a:ext cx="144016" cy="142980"/>
            </a:xfrm>
            <a:prstGeom prst="flowChartDecision">
              <a:avLst/>
            </a:prstGeom>
            <a:solidFill>
              <a:srgbClr val="AA0033"/>
            </a:solidFill>
            <a:ln>
              <a:solidFill>
                <a:srgbClr val="AA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</p:grpSp>
      <p:pic>
        <p:nvPicPr>
          <p:cNvPr id="30" name="Picture 11" descr="Megatrend Silver Society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346" y="1888558"/>
            <a:ext cx="3487770" cy="42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82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Motivation</a:t>
            </a:r>
            <a:endParaRPr lang="de-DE" dirty="0"/>
          </a:p>
          <a:p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Einführung in die </a:t>
            </a:r>
            <a:r>
              <a:rPr lang="de-DE" dirty="0" smtClean="0"/>
              <a:t>Interdisziplinarität</a:t>
            </a:r>
            <a:endParaRPr lang="en-US" dirty="0"/>
          </a:p>
        </p:txBody>
      </p:sp>
      <p:sp>
        <p:nvSpPr>
          <p:cNvPr id="31" name="Inhaltsplatzhalter 2"/>
          <p:cNvSpPr>
            <a:spLocks noGrp="1"/>
          </p:cNvSpPr>
          <p:nvPr>
            <p:ph idx="1"/>
          </p:nvPr>
        </p:nvSpPr>
        <p:spPr>
          <a:xfrm>
            <a:off x="1127449" y="980729"/>
            <a:ext cx="9649072" cy="5400600"/>
          </a:xfrm>
        </p:spPr>
        <p:txBody>
          <a:bodyPr/>
          <a:lstStyle/>
          <a:p>
            <a:pPr marL="0" indent="0" algn="ctr">
              <a:buClr>
                <a:srgbClr val="AA001E"/>
              </a:buClr>
              <a:buNone/>
            </a:pPr>
            <a:r>
              <a:rPr lang="de-DE" dirty="0">
                <a:solidFill>
                  <a:srgbClr val="5A5F55"/>
                </a:solidFill>
              </a:rPr>
              <a:t>Spannungsfeld: Disziplinarität vs. Interdisziplinarität</a:t>
            </a:r>
          </a:p>
          <a:p>
            <a:pPr>
              <a:buClr>
                <a:srgbClr val="AA001E"/>
              </a:buClr>
            </a:pPr>
            <a:endParaRPr lang="de-DE" sz="900" dirty="0">
              <a:solidFill>
                <a:srgbClr val="5A5F55"/>
              </a:solidFill>
            </a:endParaRPr>
          </a:p>
          <a:p>
            <a:pPr>
              <a:buClr>
                <a:srgbClr val="AA001E"/>
              </a:buClr>
            </a:pPr>
            <a:endParaRPr lang="de-DE" sz="700" dirty="0">
              <a:solidFill>
                <a:srgbClr val="5A5F55"/>
              </a:solidFill>
            </a:endParaRPr>
          </a:p>
          <a:p>
            <a:pPr>
              <a:buClr>
                <a:srgbClr val="AA001E"/>
              </a:buClr>
            </a:pPr>
            <a:endParaRPr lang="de-DE" sz="1600" dirty="0" smtClean="0">
              <a:solidFill>
                <a:srgbClr val="5A5F55"/>
              </a:solidFill>
            </a:endParaRPr>
          </a:p>
          <a:p>
            <a:pPr>
              <a:buClr>
                <a:srgbClr val="AA001E"/>
              </a:buClr>
            </a:pPr>
            <a:endParaRPr lang="de-DE" sz="1600" dirty="0" smtClean="0">
              <a:solidFill>
                <a:srgbClr val="5A5F55"/>
              </a:solidFill>
            </a:endParaRPr>
          </a:p>
          <a:p>
            <a:pPr>
              <a:buClr>
                <a:srgbClr val="AA001E"/>
              </a:buClr>
            </a:pPr>
            <a:endParaRPr lang="de-DE" sz="1600" dirty="0">
              <a:solidFill>
                <a:srgbClr val="5A5F55"/>
              </a:solidFill>
            </a:endParaRPr>
          </a:p>
          <a:p>
            <a:pPr>
              <a:buClr>
                <a:srgbClr val="AA001E"/>
              </a:buClr>
            </a:pPr>
            <a:endParaRPr lang="de-DE" sz="1600" dirty="0">
              <a:solidFill>
                <a:srgbClr val="5A5F55"/>
              </a:solidFill>
            </a:endParaRPr>
          </a:p>
          <a:p>
            <a:pPr>
              <a:buClr>
                <a:srgbClr val="AA001E"/>
              </a:buClr>
            </a:pPr>
            <a:endParaRPr lang="de-DE" sz="1600" dirty="0" smtClean="0">
              <a:solidFill>
                <a:srgbClr val="5A5F55"/>
              </a:solidFill>
            </a:endParaRPr>
          </a:p>
          <a:p>
            <a:pPr>
              <a:buClr>
                <a:srgbClr val="AA001E"/>
              </a:buClr>
            </a:pPr>
            <a:endParaRPr lang="de-DE" sz="1600" dirty="0">
              <a:solidFill>
                <a:srgbClr val="5A5F55"/>
              </a:solidFill>
            </a:endParaRPr>
          </a:p>
          <a:p>
            <a:pPr algn="ctr">
              <a:buClr>
                <a:srgbClr val="AA0033"/>
              </a:buClr>
            </a:pPr>
            <a:endParaRPr lang="de-DE" dirty="0"/>
          </a:p>
          <a:p>
            <a:pPr algn="ctr">
              <a:buClr>
                <a:srgbClr val="AA0033"/>
              </a:buClr>
            </a:pPr>
            <a:endParaRPr lang="de-DE" sz="700" dirty="0"/>
          </a:p>
          <a:p>
            <a:pPr algn="ctr">
              <a:buClr>
                <a:srgbClr val="AA0033"/>
              </a:buClr>
            </a:pPr>
            <a:endParaRPr lang="de-DE" dirty="0"/>
          </a:p>
          <a:p>
            <a:pPr marL="0" indent="0" algn="ctr">
              <a:buClr>
                <a:srgbClr val="AA0033"/>
              </a:buClr>
              <a:buNone/>
            </a:pPr>
            <a:r>
              <a:rPr lang="de-DE" dirty="0"/>
              <a:t>Fokus: Institutionelle Perspektive vs. Akteursperspektive</a:t>
            </a:r>
            <a:endParaRPr lang="de-DE" sz="1600" dirty="0"/>
          </a:p>
          <a:p>
            <a:pPr algn="ctr">
              <a:buClr>
                <a:srgbClr val="AA0033"/>
              </a:buClr>
            </a:pPr>
            <a:endParaRPr lang="de-DE" sz="1600" dirty="0" smtClean="0"/>
          </a:p>
          <a:p>
            <a:pPr algn="ctr">
              <a:buClr>
                <a:srgbClr val="AA0033"/>
              </a:buClr>
            </a:pPr>
            <a:endParaRPr lang="de-DE" sz="1600" dirty="0" smtClean="0"/>
          </a:p>
          <a:p>
            <a:pPr>
              <a:buClr>
                <a:srgbClr val="AA001E"/>
              </a:buClr>
            </a:pPr>
            <a:endParaRPr lang="de-DE" sz="1600" dirty="0" smtClean="0">
              <a:solidFill>
                <a:srgbClr val="5A5F55"/>
              </a:solidFill>
            </a:endParaRPr>
          </a:p>
          <a:p>
            <a:pPr>
              <a:buClr>
                <a:srgbClr val="AA001E"/>
              </a:buClr>
            </a:pPr>
            <a:endParaRPr lang="de-DE" sz="1600" dirty="0">
              <a:solidFill>
                <a:srgbClr val="5A5F55"/>
              </a:solidFill>
            </a:endParaRPr>
          </a:p>
        </p:txBody>
      </p:sp>
      <p:grpSp>
        <p:nvGrpSpPr>
          <p:cNvPr id="32" name="Gruppieren 31"/>
          <p:cNvGrpSpPr/>
          <p:nvPr/>
        </p:nvGrpSpPr>
        <p:grpSpPr>
          <a:xfrm>
            <a:off x="767409" y="1642390"/>
            <a:ext cx="11017225" cy="877595"/>
            <a:chOff x="-375592" y="1642389"/>
            <a:chExt cx="11017225" cy="877595"/>
          </a:xfrm>
        </p:grpSpPr>
        <p:sp>
          <p:nvSpPr>
            <p:cNvPr id="33" name="Rechteck 32"/>
            <p:cNvSpPr/>
            <p:nvPr/>
          </p:nvSpPr>
          <p:spPr>
            <a:xfrm>
              <a:off x="-375592" y="1658210"/>
              <a:ext cx="4608512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5113" algn="r" fontAlgn="base">
                <a:spcBef>
                  <a:spcPct val="0"/>
                </a:spcBef>
                <a:spcAft>
                  <a:spcPct val="0"/>
                </a:spcAft>
                <a:buClr>
                  <a:srgbClr val="AA0033"/>
                </a:buClr>
              </a:pPr>
              <a:r>
                <a:rPr lang="de-DE" sz="1600" dirty="0">
                  <a:solidFill>
                    <a:srgbClr val="5A5F55"/>
                  </a:solidFill>
                </a:rPr>
                <a:t>Disziplinarität:</a:t>
              </a:r>
            </a:p>
            <a:p>
              <a:pPr marL="265113" algn="r" fontAlgn="base">
                <a:spcBef>
                  <a:spcPct val="0"/>
                </a:spcBef>
                <a:spcAft>
                  <a:spcPct val="0"/>
                </a:spcAft>
                <a:buClr>
                  <a:srgbClr val="AA0033"/>
                </a:buClr>
              </a:pPr>
              <a:r>
                <a:rPr lang="de-DE" sz="1600" dirty="0">
                  <a:solidFill>
                    <a:srgbClr val="5A5F55"/>
                  </a:solidFill>
                </a:rPr>
                <a:t> Voraussetzung und Barriere?!</a:t>
              </a:r>
            </a:p>
            <a:p>
              <a:pPr marL="265113" algn="r" fontAlgn="base">
                <a:spcBef>
                  <a:spcPct val="0"/>
                </a:spcBef>
                <a:spcAft>
                  <a:spcPct val="0"/>
                </a:spcAft>
                <a:buClr>
                  <a:srgbClr val="AA0033"/>
                </a:buClr>
              </a:pPr>
              <a:r>
                <a:rPr lang="de-DE" sz="1600" dirty="0">
                  <a:solidFill>
                    <a:srgbClr val="5A5F55"/>
                  </a:solidFill>
                </a:rPr>
                <a:t>„</a:t>
              </a:r>
              <a:r>
                <a:rPr lang="de-DE" sz="1600" dirty="0" err="1">
                  <a:solidFill>
                    <a:srgbClr val="5A5F55"/>
                  </a:solidFill>
                </a:rPr>
                <a:t>specialized</a:t>
              </a:r>
              <a:r>
                <a:rPr lang="de-DE" sz="1600" dirty="0">
                  <a:solidFill>
                    <a:srgbClr val="5A5F55"/>
                  </a:solidFill>
                </a:rPr>
                <a:t> </a:t>
              </a:r>
              <a:r>
                <a:rPr lang="de-DE" sz="1600" dirty="0" err="1">
                  <a:solidFill>
                    <a:srgbClr val="5A5F55"/>
                  </a:solidFill>
                </a:rPr>
                <a:t>field</a:t>
              </a:r>
              <a:r>
                <a:rPr lang="de-DE" sz="1600" dirty="0">
                  <a:solidFill>
                    <a:srgbClr val="5A5F55"/>
                  </a:solidFill>
                </a:rPr>
                <a:t> </a:t>
              </a:r>
              <a:r>
                <a:rPr lang="de-DE" sz="1600" dirty="0" err="1">
                  <a:solidFill>
                    <a:srgbClr val="5A5F55"/>
                  </a:solidFill>
                </a:rPr>
                <a:t>of</a:t>
              </a:r>
              <a:r>
                <a:rPr lang="de-DE" sz="1600" dirty="0">
                  <a:solidFill>
                    <a:srgbClr val="5A5F55"/>
                  </a:solidFill>
                </a:rPr>
                <a:t> </a:t>
              </a:r>
              <a:r>
                <a:rPr lang="de-DE" sz="1600" dirty="0" err="1">
                  <a:solidFill>
                    <a:srgbClr val="5A5F55"/>
                  </a:solidFill>
                </a:rPr>
                <a:t>knowledge</a:t>
              </a:r>
              <a:r>
                <a:rPr lang="de-DE" sz="1600" dirty="0">
                  <a:solidFill>
                    <a:srgbClr val="5A5F55"/>
                  </a:solidFill>
                </a:rPr>
                <a:t>“</a:t>
              </a:r>
            </a:p>
          </p:txBody>
        </p:sp>
        <p:sp>
          <p:nvSpPr>
            <p:cNvPr id="34" name="Rechteck 33"/>
            <p:cNvSpPr/>
            <p:nvPr/>
          </p:nvSpPr>
          <p:spPr>
            <a:xfrm>
              <a:off x="5169024" y="1642389"/>
              <a:ext cx="5472609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5113" fontAlgn="base">
                <a:spcBef>
                  <a:spcPct val="0"/>
                </a:spcBef>
                <a:spcAft>
                  <a:spcPct val="0"/>
                </a:spcAft>
                <a:buClr>
                  <a:srgbClr val="AA0033"/>
                </a:buClr>
              </a:pPr>
              <a:r>
                <a:rPr lang="de-DE" sz="1600" dirty="0">
                  <a:solidFill>
                    <a:srgbClr val="5A5F55"/>
                  </a:solidFill>
                </a:rPr>
                <a:t>Interdisziplinarität: </a:t>
              </a:r>
            </a:p>
            <a:p>
              <a:pPr marL="265113" fontAlgn="base">
                <a:spcBef>
                  <a:spcPct val="0"/>
                </a:spcBef>
                <a:spcAft>
                  <a:spcPct val="0"/>
                </a:spcAft>
                <a:buClr>
                  <a:srgbClr val="AA0033"/>
                </a:buClr>
              </a:pPr>
              <a:r>
                <a:rPr lang="de-DE" sz="1600" dirty="0">
                  <a:solidFill>
                    <a:srgbClr val="5A5F55"/>
                  </a:solidFill>
                </a:rPr>
                <a:t>Fehlende  Rahmenbedingungen?! </a:t>
              </a:r>
            </a:p>
            <a:p>
              <a:pPr marL="265113" fontAlgn="base">
                <a:spcBef>
                  <a:spcPct val="0"/>
                </a:spcBef>
                <a:spcAft>
                  <a:spcPct val="0"/>
                </a:spcAft>
                <a:buClr>
                  <a:srgbClr val="AA0033"/>
                </a:buClr>
              </a:pPr>
              <a:r>
                <a:rPr lang="de-DE" sz="1600" dirty="0">
                  <a:solidFill>
                    <a:srgbClr val="5A5F55"/>
                  </a:solidFill>
                  <a:sym typeface="Wingdings" panose="05000000000000000000" pitchFamily="2" charset="2"/>
                </a:rPr>
                <a:t>„</a:t>
              </a:r>
              <a:r>
                <a:rPr lang="de-DE" sz="1600" dirty="0" err="1">
                  <a:solidFill>
                    <a:srgbClr val="5A5F55"/>
                  </a:solidFill>
                  <a:sym typeface="Wingdings" panose="05000000000000000000" pitchFamily="2" charset="2"/>
                </a:rPr>
                <a:t>reward</a:t>
              </a:r>
              <a:r>
                <a:rPr lang="de-DE" sz="1600" dirty="0">
                  <a:solidFill>
                    <a:srgbClr val="5A5F55"/>
                  </a:solidFill>
                  <a:sym typeface="Wingdings" panose="05000000000000000000" pitchFamily="2" charset="2"/>
                </a:rPr>
                <a:t> </a:t>
              </a:r>
              <a:r>
                <a:rPr lang="de-DE" sz="1600" dirty="0" err="1">
                  <a:solidFill>
                    <a:srgbClr val="5A5F55"/>
                  </a:solidFill>
                  <a:sym typeface="Wingdings" panose="05000000000000000000" pitchFamily="2" charset="2"/>
                </a:rPr>
                <a:t>structures</a:t>
              </a:r>
              <a:r>
                <a:rPr lang="de-DE" sz="1600" dirty="0">
                  <a:solidFill>
                    <a:srgbClr val="5A5F55"/>
                  </a:solidFill>
                  <a:sym typeface="Wingdings" panose="05000000000000000000" pitchFamily="2" charset="2"/>
                </a:rPr>
                <a:t>“</a:t>
              </a:r>
              <a:endParaRPr lang="de-DE" sz="1600" dirty="0">
                <a:solidFill>
                  <a:srgbClr val="5A5F55"/>
                </a:solidFill>
              </a:endParaRPr>
            </a:p>
          </p:txBody>
        </p:sp>
        <p:pic>
          <p:nvPicPr>
            <p:cNvPr id="35" name="Picture 5" descr="Z:\Dateien_Claudi\Diss Claudi\Disputation\fertig\blitz_transparent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162" y="1739025"/>
              <a:ext cx="681862" cy="681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uppieren 35"/>
          <p:cNvGrpSpPr/>
          <p:nvPr/>
        </p:nvGrpSpPr>
        <p:grpSpPr>
          <a:xfrm>
            <a:off x="1143000" y="2918830"/>
            <a:ext cx="9906000" cy="1192150"/>
            <a:chOff x="0" y="2918830"/>
            <a:chExt cx="9906000" cy="1192150"/>
          </a:xfrm>
        </p:grpSpPr>
        <p:sp>
          <p:nvSpPr>
            <p:cNvPr id="37" name="Rechteck 22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0" y="3003426"/>
              <a:ext cx="9906000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8809038" algn="l"/>
                </a:tabLst>
              </a:pPr>
              <a:endParaRPr lang="de-DE" sz="1600"/>
            </a:p>
          </p:txBody>
        </p:sp>
        <p:sp>
          <p:nvSpPr>
            <p:cNvPr id="38" name="Rechteck 27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1136576" y="2918830"/>
              <a:ext cx="8568952" cy="11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tIns="0" bIns="0" anchor="ctr"/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/>
                <a:t>„If </a:t>
              </a:r>
              <a:r>
                <a:rPr lang="en-US" sz="1600" dirty="0" err="1"/>
                <a:t>interdisciplinarity</a:t>
              </a:r>
              <a:r>
                <a:rPr lang="en-US" sz="1600" dirty="0"/>
                <a:t> continues to increase in prevalence, as current trends suggest, we must begin to carefully examine how this movement impacts the research process, STARTING WITH THE RESEARCHERS THEMSELVES.” </a:t>
              </a:r>
              <a:r>
                <a:rPr lang="en-US" sz="1100" dirty="0"/>
                <a:t>(Millar 2013, S. 1153)</a:t>
              </a:r>
              <a:endParaRPr lang="de-DE" sz="1100" dirty="0"/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767409" y="5411434"/>
            <a:ext cx="10945217" cy="681863"/>
            <a:chOff x="-375592" y="5411433"/>
            <a:chExt cx="10945217" cy="681863"/>
          </a:xfrm>
        </p:grpSpPr>
        <p:sp>
          <p:nvSpPr>
            <p:cNvPr id="40" name="Rechteck 39"/>
            <p:cNvSpPr/>
            <p:nvPr/>
          </p:nvSpPr>
          <p:spPr>
            <a:xfrm>
              <a:off x="-375592" y="5434186"/>
              <a:ext cx="460851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5113" algn="r" fontAlgn="base">
                <a:spcBef>
                  <a:spcPct val="0"/>
                </a:spcBef>
                <a:spcAft>
                  <a:spcPct val="0"/>
                </a:spcAft>
                <a:buClr>
                  <a:srgbClr val="AA0033"/>
                </a:buClr>
              </a:pPr>
              <a:r>
                <a:rPr lang="de-DE" sz="1600" dirty="0">
                  <a:solidFill>
                    <a:srgbClr val="5A5F55"/>
                  </a:solidFill>
                </a:rPr>
                <a:t>Forderung nach und Förderung von interdisziplinären Forschungsnetzwerken</a:t>
              </a:r>
            </a:p>
          </p:txBody>
        </p:sp>
        <p:sp>
          <p:nvSpPr>
            <p:cNvPr id="41" name="Rechteck 40"/>
            <p:cNvSpPr/>
            <p:nvPr/>
          </p:nvSpPr>
          <p:spPr>
            <a:xfrm>
              <a:off x="5097016" y="5413052"/>
              <a:ext cx="54726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5113" fontAlgn="base">
                <a:spcBef>
                  <a:spcPct val="0"/>
                </a:spcBef>
                <a:spcAft>
                  <a:spcPct val="0"/>
                </a:spcAft>
                <a:buClr>
                  <a:srgbClr val="AA0033"/>
                </a:buClr>
              </a:pPr>
              <a:r>
                <a:rPr lang="de-DE" sz="1600" dirty="0">
                  <a:solidFill>
                    <a:srgbClr val="5A5F55"/>
                  </a:solidFill>
                </a:rPr>
                <a:t>„Alle reden ÜBER Interdisziplinarität“ </a:t>
              </a:r>
            </a:p>
            <a:p>
              <a:pPr marL="265113" fontAlgn="base">
                <a:spcBef>
                  <a:spcPct val="0"/>
                </a:spcBef>
                <a:spcAft>
                  <a:spcPct val="0"/>
                </a:spcAft>
                <a:buClr>
                  <a:srgbClr val="AA0033"/>
                </a:buClr>
              </a:pPr>
              <a:r>
                <a:rPr lang="de-DE" sz="1600" dirty="0">
                  <a:solidFill>
                    <a:srgbClr val="5A5F55"/>
                  </a:solidFill>
                  <a:sym typeface="Wingdings" panose="05000000000000000000" pitchFamily="2" charset="2"/>
                </a:rPr>
                <a:t>„Keiner </a:t>
              </a:r>
              <a:r>
                <a:rPr lang="de-DE" sz="1600" dirty="0">
                  <a:solidFill>
                    <a:srgbClr val="5A5F55"/>
                  </a:solidFill>
                </a:rPr>
                <a:t>redet MIT den Akteuren“</a:t>
              </a:r>
              <a:endParaRPr lang="de-DE" sz="1400" dirty="0">
                <a:solidFill>
                  <a:srgbClr val="5A5F55"/>
                </a:solidFill>
              </a:endParaRPr>
            </a:p>
          </p:txBody>
        </p:sp>
        <p:pic>
          <p:nvPicPr>
            <p:cNvPr id="42" name="Picture 5" descr="Z:\Dateien_Claudi\Diss Claudi\Disputation\fertig\blitz_transparent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162" y="5411433"/>
              <a:ext cx="681862" cy="681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Grafik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3212976"/>
            <a:ext cx="57606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2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bgerundetes Rechteck 13"/>
          <p:cNvSpPr/>
          <p:nvPr/>
        </p:nvSpPr>
        <p:spPr>
          <a:xfrm>
            <a:off x="2601709" y="1425486"/>
            <a:ext cx="6490823" cy="7870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bgerundetes Rechteck 12"/>
          <p:cNvSpPr/>
          <p:nvPr/>
        </p:nvSpPr>
        <p:spPr>
          <a:xfrm>
            <a:off x="9117312" y="2916218"/>
            <a:ext cx="2428066" cy="2025265"/>
          </a:xfrm>
          <a:prstGeom prst="roundRect">
            <a:avLst/>
          </a:prstGeom>
          <a:solidFill>
            <a:srgbClr val="98C01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bgerundetes Rechteck 11"/>
          <p:cNvSpPr/>
          <p:nvPr/>
        </p:nvSpPr>
        <p:spPr>
          <a:xfrm>
            <a:off x="6234911" y="2916219"/>
            <a:ext cx="2428066" cy="2025265"/>
          </a:xfrm>
          <a:prstGeom prst="roundRect">
            <a:avLst/>
          </a:prstGeom>
          <a:solidFill>
            <a:srgbClr val="98C01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bgerundetes Rechteck 10"/>
          <p:cNvSpPr/>
          <p:nvPr/>
        </p:nvSpPr>
        <p:spPr>
          <a:xfrm>
            <a:off x="3319973" y="2916220"/>
            <a:ext cx="2428066" cy="2025265"/>
          </a:xfrm>
          <a:prstGeom prst="roundRect">
            <a:avLst/>
          </a:prstGeom>
          <a:solidFill>
            <a:srgbClr val="98C01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bgerundetes Rechteck 9"/>
          <p:cNvSpPr/>
          <p:nvPr/>
        </p:nvSpPr>
        <p:spPr>
          <a:xfrm>
            <a:off x="393104" y="2916219"/>
            <a:ext cx="2428066" cy="2025265"/>
          </a:xfrm>
          <a:prstGeom prst="roundRect">
            <a:avLst/>
          </a:prstGeom>
          <a:solidFill>
            <a:srgbClr val="98C01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Relevanz von interdisziplinärer Zusammenarbeit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Interdisziplinäre Zusammenarbeit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2816751" y="1819016"/>
            <a:ext cx="6559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Warum ist interdisziplinäre Zusammenarbeit so wichtig?</a:t>
            </a:r>
            <a:endParaRPr lang="en-US" sz="2000" dirty="0"/>
          </a:p>
        </p:txBody>
      </p:sp>
      <p:sp>
        <p:nvSpPr>
          <p:cNvPr id="6" name="Textfeld 5"/>
          <p:cNvSpPr txBox="1"/>
          <p:nvPr/>
        </p:nvSpPr>
        <p:spPr>
          <a:xfrm>
            <a:off x="551384" y="3470890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Die moderne Welt nimmt stetig an Komplexität zu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273866" y="3209574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Steigendes Interesse an Themenfeldern, die keiner einzelnen Disziplin zugeordnet werden können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116796" y="3209574"/>
            <a:ext cx="2664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Komplexität lässt sich zum Teil nicht 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>durch  einzelne Fachbereiche bewältigen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179217" y="3190186"/>
            <a:ext cx="2304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Höhere Wahrscheinlichkeit, Lösungsansätze für komplexe Probleme zu finden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Abgrenzung der Begriffe</a:t>
            </a:r>
          </a:p>
          <a:p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Einführung in die </a:t>
            </a:r>
            <a:r>
              <a:rPr lang="de-DE" dirty="0" smtClean="0"/>
              <a:t>Interdisziplinarität</a:t>
            </a:r>
            <a:endParaRPr lang="en-US" dirty="0"/>
          </a:p>
        </p:txBody>
      </p:sp>
      <p:grpSp>
        <p:nvGrpSpPr>
          <p:cNvPr id="17" name="Gruppieren 16"/>
          <p:cNvGrpSpPr/>
          <p:nvPr/>
        </p:nvGrpSpPr>
        <p:grpSpPr>
          <a:xfrm>
            <a:off x="426008" y="1610337"/>
            <a:ext cx="11383906" cy="4098920"/>
            <a:chOff x="407368" y="1556792"/>
            <a:chExt cx="9599395" cy="3456384"/>
          </a:xfrm>
        </p:grpSpPr>
        <p:graphicFrame>
          <p:nvGraphicFramePr>
            <p:cNvPr id="7" name="Inhaltsplatzhalter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04419105"/>
                </p:ext>
              </p:extLst>
            </p:nvPr>
          </p:nvGraphicFramePr>
          <p:xfrm>
            <a:off x="407368" y="1556792"/>
            <a:ext cx="9357386" cy="345638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1" name="Abgerundetes Rechteck 10"/>
            <p:cNvSpPr/>
            <p:nvPr/>
          </p:nvSpPr>
          <p:spPr>
            <a:xfrm>
              <a:off x="7579906" y="2271880"/>
              <a:ext cx="2418001" cy="35877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de-DE" sz="1200">
                <a:latin typeface="+mj-lt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7579906" y="2352595"/>
              <a:ext cx="2399722" cy="246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de-DE" sz="1300" dirty="0">
                  <a:solidFill>
                    <a:schemeClr val="bg1"/>
                  </a:solidFill>
                  <a:latin typeface="+mj-lt"/>
                </a:rPr>
                <a:t>+ </a:t>
              </a:r>
              <a:r>
                <a:rPr lang="de-DE" sz="1300" dirty="0">
                  <a:solidFill>
                    <a:schemeClr val="bg1"/>
                  </a:solidFill>
                </a:rPr>
                <a:t>Integration der Praxis</a:t>
              </a:r>
            </a:p>
          </p:txBody>
        </p:sp>
        <p:sp>
          <p:nvSpPr>
            <p:cNvPr id="13" name="Abgerundetes Rechteck 12"/>
            <p:cNvSpPr/>
            <p:nvPr/>
          </p:nvSpPr>
          <p:spPr>
            <a:xfrm>
              <a:off x="7584436" y="3885019"/>
              <a:ext cx="2400874" cy="35877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de-DE" sz="1200">
                <a:latin typeface="+mj-lt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7578755" y="3939273"/>
              <a:ext cx="2400873" cy="246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de-DE" sz="1300" dirty="0" smtClean="0">
                  <a:solidFill>
                    <a:schemeClr val="bg1"/>
                  </a:solidFill>
                  <a:latin typeface="+mj-lt"/>
                </a:rPr>
                <a:t>+ weitere Disziplinen</a:t>
              </a:r>
              <a:endParaRPr lang="de-DE" sz="13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Abgerundetes Rechteck 14"/>
            <p:cNvSpPr/>
            <p:nvPr/>
          </p:nvSpPr>
          <p:spPr>
            <a:xfrm>
              <a:off x="7579906" y="3077777"/>
              <a:ext cx="2418001" cy="35877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de-DE" sz="1200">
                <a:latin typeface="+mj-lt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7607041" y="3133888"/>
              <a:ext cx="2399722" cy="246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eaLnBrk="0" hangingPunct="0">
                <a:defRPr/>
              </a:pPr>
              <a:r>
                <a:rPr lang="de-DE" sz="1300" dirty="0" smtClean="0">
                  <a:solidFill>
                    <a:schemeClr val="bg1"/>
                  </a:solidFill>
                  <a:latin typeface="+mj-lt"/>
                </a:rPr>
                <a:t> + </a:t>
              </a:r>
              <a:r>
                <a:rPr lang="de-DE" sz="1300" dirty="0">
                  <a:solidFill>
                    <a:schemeClr val="bg1"/>
                  </a:solidFill>
                  <a:latin typeface="+mj-lt"/>
                </a:rPr>
                <a:t>disziplinenübergreifende Integration</a:t>
              </a:r>
            </a:p>
          </p:txBody>
        </p:sp>
      </p:grpSp>
      <p:sp>
        <p:nvSpPr>
          <p:cNvPr id="5" name="Pfeil nach oben 4"/>
          <p:cNvSpPr/>
          <p:nvPr/>
        </p:nvSpPr>
        <p:spPr>
          <a:xfrm>
            <a:off x="164450" y="1484784"/>
            <a:ext cx="674966" cy="4224473"/>
          </a:xfrm>
          <a:custGeom>
            <a:avLst/>
            <a:gdLst>
              <a:gd name="connsiteX0" fmla="*/ 0 w 484632"/>
              <a:gd name="connsiteY0" fmla="*/ 466056 h 3906895"/>
              <a:gd name="connsiteX1" fmla="*/ 242316 w 484632"/>
              <a:gd name="connsiteY1" fmla="*/ 0 h 3906895"/>
              <a:gd name="connsiteX2" fmla="*/ 484632 w 484632"/>
              <a:gd name="connsiteY2" fmla="*/ 466056 h 3906895"/>
              <a:gd name="connsiteX3" fmla="*/ 382930 w 484632"/>
              <a:gd name="connsiteY3" fmla="*/ 466056 h 3906895"/>
              <a:gd name="connsiteX4" fmla="*/ 382930 w 484632"/>
              <a:gd name="connsiteY4" fmla="*/ 3906895 h 3906895"/>
              <a:gd name="connsiteX5" fmla="*/ 101702 w 484632"/>
              <a:gd name="connsiteY5" fmla="*/ 3906895 h 3906895"/>
              <a:gd name="connsiteX6" fmla="*/ 101702 w 484632"/>
              <a:gd name="connsiteY6" fmla="*/ 466056 h 3906895"/>
              <a:gd name="connsiteX7" fmla="*/ 0 w 484632"/>
              <a:gd name="connsiteY7" fmla="*/ 466056 h 3906895"/>
              <a:gd name="connsiteX0" fmla="*/ 0 w 552726"/>
              <a:gd name="connsiteY0" fmla="*/ 456328 h 3906895"/>
              <a:gd name="connsiteX1" fmla="*/ 310410 w 552726"/>
              <a:gd name="connsiteY1" fmla="*/ 0 h 3906895"/>
              <a:gd name="connsiteX2" fmla="*/ 552726 w 552726"/>
              <a:gd name="connsiteY2" fmla="*/ 466056 h 3906895"/>
              <a:gd name="connsiteX3" fmla="*/ 451024 w 552726"/>
              <a:gd name="connsiteY3" fmla="*/ 466056 h 3906895"/>
              <a:gd name="connsiteX4" fmla="*/ 451024 w 552726"/>
              <a:gd name="connsiteY4" fmla="*/ 3906895 h 3906895"/>
              <a:gd name="connsiteX5" fmla="*/ 169796 w 552726"/>
              <a:gd name="connsiteY5" fmla="*/ 3906895 h 3906895"/>
              <a:gd name="connsiteX6" fmla="*/ 169796 w 552726"/>
              <a:gd name="connsiteY6" fmla="*/ 466056 h 3906895"/>
              <a:gd name="connsiteX7" fmla="*/ 0 w 552726"/>
              <a:gd name="connsiteY7" fmla="*/ 456328 h 3906895"/>
              <a:gd name="connsiteX0" fmla="*/ 0 w 620820"/>
              <a:gd name="connsiteY0" fmla="*/ 456328 h 3906895"/>
              <a:gd name="connsiteX1" fmla="*/ 310410 w 620820"/>
              <a:gd name="connsiteY1" fmla="*/ 0 h 3906895"/>
              <a:gd name="connsiteX2" fmla="*/ 620820 w 620820"/>
              <a:gd name="connsiteY2" fmla="*/ 446601 h 3906895"/>
              <a:gd name="connsiteX3" fmla="*/ 451024 w 620820"/>
              <a:gd name="connsiteY3" fmla="*/ 466056 h 3906895"/>
              <a:gd name="connsiteX4" fmla="*/ 451024 w 620820"/>
              <a:gd name="connsiteY4" fmla="*/ 3906895 h 3906895"/>
              <a:gd name="connsiteX5" fmla="*/ 169796 w 620820"/>
              <a:gd name="connsiteY5" fmla="*/ 3906895 h 3906895"/>
              <a:gd name="connsiteX6" fmla="*/ 169796 w 620820"/>
              <a:gd name="connsiteY6" fmla="*/ 466056 h 3906895"/>
              <a:gd name="connsiteX7" fmla="*/ 0 w 620820"/>
              <a:gd name="connsiteY7" fmla="*/ 456328 h 3906895"/>
              <a:gd name="connsiteX0" fmla="*/ 0 w 640276"/>
              <a:gd name="connsiteY0" fmla="*/ 456328 h 3906895"/>
              <a:gd name="connsiteX1" fmla="*/ 310410 w 640276"/>
              <a:gd name="connsiteY1" fmla="*/ 0 h 3906895"/>
              <a:gd name="connsiteX2" fmla="*/ 640276 w 640276"/>
              <a:gd name="connsiteY2" fmla="*/ 475784 h 3906895"/>
              <a:gd name="connsiteX3" fmla="*/ 451024 w 640276"/>
              <a:gd name="connsiteY3" fmla="*/ 466056 h 3906895"/>
              <a:gd name="connsiteX4" fmla="*/ 451024 w 640276"/>
              <a:gd name="connsiteY4" fmla="*/ 3906895 h 3906895"/>
              <a:gd name="connsiteX5" fmla="*/ 169796 w 640276"/>
              <a:gd name="connsiteY5" fmla="*/ 3906895 h 3906895"/>
              <a:gd name="connsiteX6" fmla="*/ 169796 w 640276"/>
              <a:gd name="connsiteY6" fmla="*/ 466056 h 3906895"/>
              <a:gd name="connsiteX7" fmla="*/ 0 w 640276"/>
              <a:gd name="connsiteY7" fmla="*/ 456328 h 3906895"/>
              <a:gd name="connsiteX0" fmla="*/ 0 w 640276"/>
              <a:gd name="connsiteY0" fmla="*/ 456328 h 3906895"/>
              <a:gd name="connsiteX1" fmla="*/ 310410 w 640276"/>
              <a:gd name="connsiteY1" fmla="*/ 0 h 3906895"/>
              <a:gd name="connsiteX2" fmla="*/ 640276 w 640276"/>
              <a:gd name="connsiteY2" fmla="*/ 466056 h 3906895"/>
              <a:gd name="connsiteX3" fmla="*/ 451024 w 640276"/>
              <a:gd name="connsiteY3" fmla="*/ 466056 h 3906895"/>
              <a:gd name="connsiteX4" fmla="*/ 451024 w 640276"/>
              <a:gd name="connsiteY4" fmla="*/ 3906895 h 3906895"/>
              <a:gd name="connsiteX5" fmla="*/ 169796 w 640276"/>
              <a:gd name="connsiteY5" fmla="*/ 3906895 h 3906895"/>
              <a:gd name="connsiteX6" fmla="*/ 169796 w 640276"/>
              <a:gd name="connsiteY6" fmla="*/ 466056 h 3906895"/>
              <a:gd name="connsiteX7" fmla="*/ 0 w 640276"/>
              <a:gd name="connsiteY7" fmla="*/ 456328 h 3906895"/>
              <a:gd name="connsiteX0" fmla="*/ 0 w 698641"/>
              <a:gd name="connsiteY0" fmla="*/ 475783 h 3906895"/>
              <a:gd name="connsiteX1" fmla="*/ 368775 w 698641"/>
              <a:gd name="connsiteY1" fmla="*/ 0 h 3906895"/>
              <a:gd name="connsiteX2" fmla="*/ 698641 w 698641"/>
              <a:gd name="connsiteY2" fmla="*/ 466056 h 3906895"/>
              <a:gd name="connsiteX3" fmla="*/ 509389 w 698641"/>
              <a:gd name="connsiteY3" fmla="*/ 466056 h 3906895"/>
              <a:gd name="connsiteX4" fmla="*/ 509389 w 698641"/>
              <a:gd name="connsiteY4" fmla="*/ 3906895 h 3906895"/>
              <a:gd name="connsiteX5" fmla="*/ 228161 w 698641"/>
              <a:gd name="connsiteY5" fmla="*/ 3906895 h 3906895"/>
              <a:gd name="connsiteX6" fmla="*/ 228161 w 698641"/>
              <a:gd name="connsiteY6" fmla="*/ 466056 h 3906895"/>
              <a:gd name="connsiteX7" fmla="*/ 0 w 698641"/>
              <a:gd name="connsiteY7" fmla="*/ 475783 h 3906895"/>
              <a:gd name="connsiteX0" fmla="*/ 0 w 659731"/>
              <a:gd name="connsiteY0" fmla="*/ 475783 h 3906895"/>
              <a:gd name="connsiteX1" fmla="*/ 329865 w 659731"/>
              <a:gd name="connsiteY1" fmla="*/ 0 h 3906895"/>
              <a:gd name="connsiteX2" fmla="*/ 659731 w 659731"/>
              <a:gd name="connsiteY2" fmla="*/ 466056 h 3906895"/>
              <a:gd name="connsiteX3" fmla="*/ 470479 w 659731"/>
              <a:gd name="connsiteY3" fmla="*/ 466056 h 3906895"/>
              <a:gd name="connsiteX4" fmla="*/ 470479 w 659731"/>
              <a:gd name="connsiteY4" fmla="*/ 3906895 h 3906895"/>
              <a:gd name="connsiteX5" fmla="*/ 189251 w 659731"/>
              <a:gd name="connsiteY5" fmla="*/ 3906895 h 3906895"/>
              <a:gd name="connsiteX6" fmla="*/ 189251 w 659731"/>
              <a:gd name="connsiteY6" fmla="*/ 466056 h 3906895"/>
              <a:gd name="connsiteX7" fmla="*/ 0 w 659731"/>
              <a:gd name="connsiteY7" fmla="*/ 475783 h 3906895"/>
              <a:gd name="connsiteX0" fmla="*/ 0 w 659731"/>
              <a:gd name="connsiteY0" fmla="*/ 466055 h 3906895"/>
              <a:gd name="connsiteX1" fmla="*/ 329865 w 659731"/>
              <a:gd name="connsiteY1" fmla="*/ 0 h 3906895"/>
              <a:gd name="connsiteX2" fmla="*/ 659731 w 659731"/>
              <a:gd name="connsiteY2" fmla="*/ 466056 h 3906895"/>
              <a:gd name="connsiteX3" fmla="*/ 470479 w 659731"/>
              <a:gd name="connsiteY3" fmla="*/ 466056 h 3906895"/>
              <a:gd name="connsiteX4" fmla="*/ 470479 w 659731"/>
              <a:gd name="connsiteY4" fmla="*/ 3906895 h 3906895"/>
              <a:gd name="connsiteX5" fmla="*/ 189251 w 659731"/>
              <a:gd name="connsiteY5" fmla="*/ 3906895 h 3906895"/>
              <a:gd name="connsiteX6" fmla="*/ 189251 w 659731"/>
              <a:gd name="connsiteY6" fmla="*/ 466056 h 3906895"/>
              <a:gd name="connsiteX7" fmla="*/ 0 w 659731"/>
              <a:gd name="connsiteY7" fmla="*/ 466055 h 3906895"/>
              <a:gd name="connsiteX0" fmla="*/ 0 w 659731"/>
              <a:gd name="connsiteY0" fmla="*/ 466055 h 3906895"/>
              <a:gd name="connsiteX1" fmla="*/ 329865 w 659731"/>
              <a:gd name="connsiteY1" fmla="*/ 0 h 3906895"/>
              <a:gd name="connsiteX2" fmla="*/ 659731 w 659731"/>
              <a:gd name="connsiteY2" fmla="*/ 466056 h 3906895"/>
              <a:gd name="connsiteX3" fmla="*/ 470479 w 659731"/>
              <a:gd name="connsiteY3" fmla="*/ 466056 h 3906895"/>
              <a:gd name="connsiteX4" fmla="*/ 470479 w 659731"/>
              <a:gd name="connsiteY4" fmla="*/ 3906895 h 3906895"/>
              <a:gd name="connsiteX5" fmla="*/ 111430 w 659731"/>
              <a:gd name="connsiteY5" fmla="*/ 3877712 h 3906895"/>
              <a:gd name="connsiteX6" fmla="*/ 189251 w 659731"/>
              <a:gd name="connsiteY6" fmla="*/ 466056 h 3906895"/>
              <a:gd name="connsiteX7" fmla="*/ 0 w 659731"/>
              <a:gd name="connsiteY7" fmla="*/ 466055 h 3906895"/>
              <a:gd name="connsiteX0" fmla="*/ 0 w 659731"/>
              <a:gd name="connsiteY0" fmla="*/ 466055 h 3906895"/>
              <a:gd name="connsiteX1" fmla="*/ 329865 w 659731"/>
              <a:gd name="connsiteY1" fmla="*/ 0 h 3906895"/>
              <a:gd name="connsiteX2" fmla="*/ 659731 w 659731"/>
              <a:gd name="connsiteY2" fmla="*/ 466056 h 3906895"/>
              <a:gd name="connsiteX3" fmla="*/ 470479 w 659731"/>
              <a:gd name="connsiteY3" fmla="*/ 466056 h 3906895"/>
              <a:gd name="connsiteX4" fmla="*/ 470479 w 659731"/>
              <a:gd name="connsiteY4" fmla="*/ 3906895 h 3906895"/>
              <a:gd name="connsiteX5" fmla="*/ 111430 w 659731"/>
              <a:gd name="connsiteY5" fmla="*/ 3877712 h 3906895"/>
              <a:gd name="connsiteX6" fmla="*/ 53063 w 659731"/>
              <a:gd name="connsiteY6" fmla="*/ 436873 h 3906895"/>
              <a:gd name="connsiteX7" fmla="*/ 0 w 659731"/>
              <a:gd name="connsiteY7" fmla="*/ 466055 h 3906895"/>
              <a:gd name="connsiteX0" fmla="*/ 0 w 659731"/>
              <a:gd name="connsiteY0" fmla="*/ 466055 h 3906895"/>
              <a:gd name="connsiteX1" fmla="*/ 329865 w 659731"/>
              <a:gd name="connsiteY1" fmla="*/ 0 h 3906895"/>
              <a:gd name="connsiteX2" fmla="*/ 659731 w 659731"/>
              <a:gd name="connsiteY2" fmla="*/ 466056 h 3906895"/>
              <a:gd name="connsiteX3" fmla="*/ 470479 w 659731"/>
              <a:gd name="connsiteY3" fmla="*/ 466056 h 3906895"/>
              <a:gd name="connsiteX4" fmla="*/ 470479 w 659731"/>
              <a:gd name="connsiteY4" fmla="*/ 3906895 h 3906895"/>
              <a:gd name="connsiteX5" fmla="*/ 111430 w 659731"/>
              <a:gd name="connsiteY5" fmla="*/ 3906895 h 3906895"/>
              <a:gd name="connsiteX6" fmla="*/ 53063 w 659731"/>
              <a:gd name="connsiteY6" fmla="*/ 436873 h 3906895"/>
              <a:gd name="connsiteX7" fmla="*/ 0 w 659731"/>
              <a:gd name="connsiteY7" fmla="*/ 466055 h 3906895"/>
              <a:gd name="connsiteX0" fmla="*/ 0 w 659731"/>
              <a:gd name="connsiteY0" fmla="*/ 475783 h 3916623"/>
              <a:gd name="connsiteX1" fmla="*/ 261771 w 659731"/>
              <a:gd name="connsiteY1" fmla="*/ 0 h 3916623"/>
              <a:gd name="connsiteX2" fmla="*/ 659731 w 659731"/>
              <a:gd name="connsiteY2" fmla="*/ 475784 h 3916623"/>
              <a:gd name="connsiteX3" fmla="*/ 470479 w 659731"/>
              <a:gd name="connsiteY3" fmla="*/ 475784 h 3916623"/>
              <a:gd name="connsiteX4" fmla="*/ 470479 w 659731"/>
              <a:gd name="connsiteY4" fmla="*/ 3916623 h 3916623"/>
              <a:gd name="connsiteX5" fmla="*/ 111430 w 659731"/>
              <a:gd name="connsiteY5" fmla="*/ 3916623 h 3916623"/>
              <a:gd name="connsiteX6" fmla="*/ 53063 w 659731"/>
              <a:gd name="connsiteY6" fmla="*/ 446601 h 3916623"/>
              <a:gd name="connsiteX7" fmla="*/ 0 w 659731"/>
              <a:gd name="connsiteY7" fmla="*/ 475783 h 3916623"/>
              <a:gd name="connsiteX0" fmla="*/ 0 w 757007"/>
              <a:gd name="connsiteY0" fmla="*/ 446600 h 3916623"/>
              <a:gd name="connsiteX1" fmla="*/ 359047 w 757007"/>
              <a:gd name="connsiteY1" fmla="*/ 0 h 3916623"/>
              <a:gd name="connsiteX2" fmla="*/ 757007 w 757007"/>
              <a:gd name="connsiteY2" fmla="*/ 475784 h 3916623"/>
              <a:gd name="connsiteX3" fmla="*/ 567755 w 757007"/>
              <a:gd name="connsiteY3" fmla="*/ 475784 h 3916623"/>
              <a:gd name="connsiteX4" fmla="*/ 567755 w 757007"/>
              <a:gd name="connsiteY4" fmla="*/ 3916623 h 3916623"/>
              <a:gd name="connsiteX5" fmla="*/ 208706 w 757007"/>
              <a:gd name="connsiteY5" fmla="*/ 3916623 h 3916623"/>
              <a:gd name="connsiteX6" fmla="*/ 150339 w 757007"/>
              <a:gd name="connsiteY6" fmla="*/ 446601 h 3916623"/>
              <a:gd name="connsiteX7" fmla="*/ 0 w 757007"/>
              <a:gd name="connsiteY7" fmla="*/ 446600 h 3916623"/>
              <a:gd name="connsiteX0" fmla="*/ 0 w 786190"/>
              <a:gd name="connsiteY0" fmla="*/ 475783 h 3916623"/>
              <a:gd name="connsiteX1" fmla="*/ 388230 w 786190"/>
              <a:gd name="connsiteY1" fmla="*/ 0 h 3916623"/>
              <a:gd name="connsiteX2" fmla="*/ 786190 w 786190"/>
              <a:gd name="connsiteY2" fmla="*/ 475784 h 3916623"/>
              <a:gd name="connsiteX3" fmla="*/ 596938 w 786190"/>
              <a:gd name="connsiteY3" fmla="*/ 475784 h 3916623"/>
              <a:gd name="connsiteX4" fmla="*/ 596938 w 786190"/>
              <a:gd name="connsiteY4" fmla="*/ 3916623 h 3916623"/>
              <a:gd name="connsiteX5" fmla="*/ 237889 w 786190"/>
              <a:gd name="connsiteY5" fmla="*/ 3916623 h 3916623"/>
              <a:gd name="connsiteX6" fmla="*/ 179522 w 786190"/>
              <a:gd name="connsiteY6" fmla="*/ 446601 h 3916623"/>
              <a:gd name="connsiteX7" fmla="*/ 0 w 786190"/>
              <a:gd name="connsiteY7" fmla="*/ 475783 h 3916623"/>
              <a:gd name="connsiteX0" fmla="*/ 0 w 776462"/>
              <a:gd name="connsiteY0" fmla="*/ 466056 h 3916623"/>
              <a:gd name="connsiteX1" fmla="*/ 378502 w 776462"/>
              <a:gd name="connsiteY1" fmla="*/ 0 h 3916623"/>
              <a:gd name="connsiteX2" fmla="*/ 776462 w 776462"/>
              <a:gd name="connsiteY2" fmla="*/ 475784 h 3916623"/>
              <a:gd name="connsiteX3" fmla="*/ 587210 w 776462"/>
              <a:gd name="connsiteY3" fmla="*/ 475784 h 3916623"/>
              <a:gd name="connsiteX4" fmla="*/ 587210 w 776462"/>
              <a:gd name="connsiteY4" fmla="*/ 3916623 h 3916623"/>
              <a:gd name="connsiteX5" fmla="*/ 228161 w 776462"/>
              <a:gd name="connsiteY5" fmla="*/ 3916623 h 3916623"/>
              <a:gd name="connsiteX6" fmla="*/ 169794 w 776462"/>
              <a:gd name="connsiteY6" fmla="*/ 446601 h 3916623"/>
              <a:gd name="connsiteX7" fmla="*/ 0 w 776462"/>
              <a:gd name="connsiteY7" fmla="*/ 466056 h 3916623"/>
              <a:gd name="connsiteX0" fmla="*/ 0 w 766734"/>
              <a:gd name="connsiteY0" fmla="*/ 446601 h 3916623"/>
              <a:gd name="connsiteX1" fmla="*/ 368774 w 766734"/>
              <a:gd name="connsiteY1" fmla="*/ 0 h 3916623"/>
              <a:gd name="connsiteX2" fmla="*/ 766734 w 766734"/>
              <a:gd name="connsiteY2" fmla="*/ 475784 h 3916623"/>
              <a:gd name="connsiteX3" fmla="*/ 577482 w 766734"/>
              <a:gd name="connsiteY3" fmla="*/ 475784 h 3916623"/>
              <a:gd name="connsiteX4" fmla="*/ 577482 w 766734"/>
              <a:gd name="connsiteY4" fmla="*/ 3916623 h 3916623"/>
              <a:gd name="connsiteX5" fmla="*/ 218433 w 766734"/>
              <a:gd name="connsiteY5" fmla="*/ 3916623 h 3916623"/>
              <a:gd name="connsiteX6" fmla="*/ 160066 w 766734"/>
              <a:gd name="connsiteY6" fmla="*/ 446601 h 3916623"/>
              <a:gd name="connsiteX7" fmla="*/ 0 w 766734"/>
              <a:gd name="connsiteY7" fmla="*/ 446601 h 3916623"/>
              <a:gd name="connsiteX0" fmla="*/ 0 w 786189"/>
              <a:gd name="connsiteY0" fmla="*/ 466056 h 3916623"/>
              <a:gd name="connsiteX1" fmla="*/ 388229 w 786189"/>
              <a:gd name="connsiteY1" fmla="*/ 0 h 3916623"/>
              <a:gd name="connsiteX2" fmla="*/ 786189 w 786189"/>
              <a:gd name="connsiteY2" fmla="*/ 475784 h 3916623"/>
              <a:gd name="connsiteX3" fmla="*/ 596937 w 786189"/>
              <a:gd name="connsiteY3" fmla="*/ 475784 h 3916623"/>
              <a:gd name="connsiteX4" fmla="*/ 596937 w 786189"/>
              <a:gd name="connsiteY4" fmla="*/ 3916623 h 3916623"/>
              <a:gd name="connsiteX5" fmla="*/ 237888 w 786189"/>
              <a:gd name="connsiteY5" fmla="*/ 3916623 h 3916623"/>
              <a:gd name="connsiteX6" fmla="*/ 179521 w 786189"/>
              <a:gd name="connsiteY6" fmla="*/ 446601 h 3916623"/>
              <a:gd name="connsiteX7" fmla="*/ 0 w 786189"/>
              <a:gd name="connsiteY7" fmla="*/ 466056 h 3916623"/>
              <a:gd name="connsiteX0" fmla="*/ 0 w 786189"/>
              <a:gd name="connsiteY0" fmla="*/ 446601 h 3916623"/>
              <a:gd name="connsiteX1" fmla="*/ 388229 w 786189"/>
              <a:gd name="connsiteY1" fmla="*/ 0 h 3916623"/>
              <a:gd name="connsiteX2" fmla="*/ 786189 w 786189"/>
              <a:gd name="connsiteY2" fmla="*/ 475784 h 3916623"/>
              <a:gd name="connsiteX3" fmla="*/ 596937 w 786189"/>
              <a:gd name="connsiteY3" fmla="*/ 475784 h 3916623"/>
              <a:gd name="connsiteX4" fmla="*/ 596937 w 786189"/>
              <a:gd name="connsiteY4" fmla="*/ 3916623 h 3916623"/>
              <a:gd name="connsiteX5" fmla="*/ 237888 w 786189"/>
              <a:gd name="connsiteY5" fmla="*/ 3916623 h 3916623"/>
              <a:gd name="connsiteX6" fmla="*/ 179521 w 786189"/>
              <a:gd name="connsiteY6" fmla="*/ 446601 h 3916623"/>
              <a:gd name="connsiteX7" fmla="*/ 0 w 786189"/>
              <a:gd name="connsiteY7" fmla="*/ 446601 h 3916623"/>
              <a:gd name="connsiteX0" fmla="*/ 0 w 786189"/>
              <a:gd name="connsiteY0" fmla="*/ 466056 h 3916623"/>
              <a:gd name="connsiteX1" fmla="*/ 388229 w 786189"/>
              <a:gd name="connsiteY1" fmla="*/ 0 h 3916623"/>
              <a:gd name="connsiteX2" fmla="*/ 786189 w 786189"/>
              <a:gd name="connsiteY2" fmla="*/ 475784 h 3916623"/>
              <a:gd name="connsiteX3" fmla="*/ 596937 w 786189"/>
              <a:gd name="connsiteY3" fmla="*/ 475784 h 3916623"/>
              <a:gd name="connsiteX4" fmla="*/ 596937 w 786189"/>
              <a:gd name="connsiteY4" fmla="*/ 3916623 h 3916623"/>
              <a:gd name="connsiteX5" fmla="*/ 237888 w 786189"/>
              <a:gd name="connsiteY5" fmla="*/ 3916623 h 3916623"/>
              <a:gd name="connsiteX6" fmla="*/ 179521 w 786189"/>
              <a:gd name="connsiteY6" fmla="*/ 446601 h 3916623"/>
              <a:gd name="connsiteX7" fmla="*/ 0 w 786189"/>
              <a:gd name="connsiteY7" fmla="*/ 466056 h 3916623"/>
              <a:gd name="connsiteX0" fmla="*/ 0 w 786189"/>
              <a:gd name="connsiteY0" fmla="*/ 466056 h 3916623"/>
              <a:gd name="connsiteX1" fmla="*/ 388229 w 786189"/>
              <a:gd name="connsiteY1" fmla="*/ 0 h 3916623"/>
              <a:gd name="connsiteX2" fmla="*/ 786189 w 786189"/>
              <a:gd name="connsiteY2" fmla="*/ 475784 h 3916623"/>
              <a:gd name="connsiteX3" fmla="*/ 596937 w 786189"/>
              <a:gd name="connsiteY3" fmla="*/ 475784 h 3916623"/>
              <a:gd name="connsiteX4" fmla="*/ 596937 w 786189"/>
              <a:gd name="connsiteY4" fmla="*/ 3916623 h 3916623"/>
              <a:gd name="connsiteX5" fmla="*/ 237888 w 786189"/>
              <a:gd name="connsiteY5" fmla="*/ 3916623 h 3916623"/>
              <a:gd name="connsiteX6" fmla="*/ 179521 w 786189"/>
              <a:gd name="connsiteY6" fmla="*/ 475784 h 3916623"/>
              <a:gd name="connsiteX7" fmla="*/ 0 w 786189"/>
              <a:gd name="connsiteY7" fmla="*/ 466056 h 3916623"/>
              <a:gd name="connsiteX0" fmla="*/ 0 w 786189"/>
              <a:gd name="connsiteY0" fmla="*/ 466056 h 3916623"/>
              <a:gd name="connsiteX1" fmla="*/ 388229 w 786189"/>
              <a:gd name="connsiteY1" fmla="*/ 0 h 3916623"/>
              <a:gd name="connsiteX2" fmla="*/ 786189 w 786189"/>
              <a:gd name="connsiteY2" fmla="*/ 475784 h 3916623"/>
              <a:gd name="connsiteX3" fmla="*/ 596937 w 786189"/>
              <a:gd name="connsiteY3" fmla="*/ 475784 h 3916623"/>
              <a:gd name="connsiteX4" fmla="*/ 596937 w 786189"/>
              <a:gd name="connsiteY4" fmla="*/ 3916623 h 3916623"/>
              <a:gd name="connsiteX5" fmla="*/ 237888 w 786189"/>
              <a:gd name="connsiteY5" fmla="*/ 3916623 h 3916623"/>
              <a:gd name="connsiteX6" fmla="*/ 179521 w 786189"/>
              <a:gd name="connsiteY6" fmla="*/ 456329 h 3916623"/>
              <a:gd name="connsiteX7" fmla="*/ 0 w 786189"/>
              <a:gd name="connsiteY7" fmla="*/ 466056 h 3916623"/>
              <a:gd name="connsiteX0" fmla="*/ 0 w 786189"/>
              <a:gd name="connsiteY0" fmla="*/ 466056 h 3916623"/>
              <a:gd name="connsiteX1" fmla="*/ 388229 w 786189"/>
              <a:gd name="connsiteY1" fmla="*/ 0 h 3916623"/>
              <a:gd name="connsiteX2" fmla="*/ 786189 w 786189"/>
              <a:gd name="connsiteY2" fmla="*/ 475784 h 3916623"/>
              <a:gd name="connsiteX3" fmla="*/ 596937 w 786189"/>
              <a:gd name="connsiteY3" fmla="*/ 475784 h 3916623"/>
              <a:gd name="connsiteX4" fmla="*/ 596937 w 786189"/>
              <a:gd name="connsiteY4" fmla="*/ 3916623 h 3916623"/>
              <a:gd name="connsiteX5" fmla="*/ 237888 w 786189"/>
              <a:gd name="connsiteY5" fmla="*/ 3916623 h 3916623"/>
              <a:gd name="connsiteX6" fmla="*/ 179521 w 786189"/>
              <a:gd name="connsiteY6" fmla="*/ 475785 h 3916623"/>
              <a:gd name="connsiteX7" fmla="*/ 0 w 786189"/>
              <a:gd name="connsiteY7" fmla="*/ 466056 h 3916623"/>
              <a:gd name="connsiteX0" fmla="*/ 0 w 805645"/>
              <a:gd name="connsiteY0" fmla="*/ 485511 h 3916623"/>
              <a:gd name="connsiteX1" fmla="*/ 407685 w 805645"/>
              <a:gd name="connsiteY1" fmla="*/ 0 h 3916623"/>
              <a:gd name="connsiteX2" fmla="*/ 805645 w 805645"/>
              <a:gd name="connsiteY2" fmla="*/ 475784 h 3916623"/>
              <a:gd name="connsiteX3" fmla="*/ 616393 w 805645"/>
              <a:gd name="connsiteY3" fmla="*/ 475784 h 3916623"/>
              <a:gd name="connsiteX4" fmla="*/ 616393 w 805645"/>
              <a:gd name="connsiteY4" fmla="*/ 3916623 h 3916623"/>
              <a:gd name="connsiteX5" fmla="*/ 257344 w 805645"/>
              <a:gd name="connsiteY5" fmla="*/ 3916623 h 3916623"/>
              <a:gd name="connsiteX6" fmla="*/ 198977 w 805645"/>
              <a:gd name="connsiteY6" fmla="*/ 475785 h 3916623"/>
              <a:gd name="connsiteX7" fmla="*/ 0 w 805645"/>
              <a:gd name="connsiteY7" fmla="*/ 485511 h 3916623"/>
              <a:gd name="connsiteX0" fmla="*/ 0 w 805645"/>
              <a:gd name="connsiteY0" fmla="*/ 475784 h 3916623"/>
              <a:gd name="connsiteX1" fmla="*/ 407685 w 805645"/>
              <a:gd name="connsiteY1" fmla="*/ 0 h 3916623"/>
              <a:gd name="connsiteX2" fmla="*/ 805645 w 805645"/>
              <a:gd name="connsiteY2" fmla="*/ 475784 h 3916623"/>
              <a:gd name="connsiteX3" fmla="*/ 616393 w 805645"/>
              <a:gd name="connsiteY3" fmla="*/ 475784 h 3916623"/>
              <a:gd name="connsiteX4" fmla="*/ 616393 w 805645"/>
              <a:gd name="connsiteY4" fmla="*/ 3916623 h 3916623"/>
              <a:gd name="connsiteX5" fmla="*/ 257344 w 805645"/>
              <a:gd name="connsiteY5" fmla="*/ 3916623 h 3916623"/>
              <a:gd name="connsiteX6" fmla="*/ 198977 w 805645"/>
              <a:gd name="connsiteY6" fmla="*/ 475785 h 3916623"/>
              <a:gd name="connsiteX7" fmla="*/ 0 w 805645"/>
              <a:gd name="connsiteY7" fmla="*/ 475784 h 3916623"/>
              <a:gd name="connsiteX0" fmla="*/ 0 w 805645"/>
              <a:gd name="connsiteY0" fmla="*/ 475784 h 3916623"/>
              <a:gd name="connsiteX1" fmla="*/ 407685 w 805645"/>
              <a:gd name="connsiteY1" fmla="*/ 0 h 3916623"/>
              <a:gd name="connsiteX2" fmla="*/ 805645 w 805645"/>
              <a:gd name="connsiteY2" fmla="*/ 475784 h 3916623"/>
              <a:gd name="connsiteX3" fmla="*/ 616393 w 805645"/>
              <a:gd name="connsiteY3" fmla="*/ 475784 h 3916623"/>
              <a:gd name="connsiteX4" fmla="*/ 616393 w 805645"/>
              <a:gd name="connsiteY4" fmla="*/ 3916623 h 3916623"/>
              <a:gd name="connsiteX5" fmla="*/ 198978 w 805645"/>
              <a:gd name="connsiteY5" fmla="*/ 3897167 h 3916623"/>
              <a:gd name="connsiteX6" fmla="*/ 198977 w 805645"/>
              <a:gd name="connsiteY6" fmla="*/ 475785 h 3916623"/>
              <a:gd name="connsiteX7" fmla="*/ 0 w 805645"/>
              <a:gd name="connsiteY7" fmla="*/ 475784 h 3916623"/>
              <a:gd name="connsiteX0" fmla="*/ 0 w 805645"/>
              <a:gd name="connsiteY0" fmla="*/ 475784 h 3926350"/>
              <a:gd name="connsiteX1" fmla="*/ 407685 w 805645"/>
              <a:gd name="connsiteY1" fmla="*/ 0 h 3926350"/>
              <a:gd name="connsiteX2" fmla="*/ 805645 w 805645"/>
              <a:gd name="connsiteY2" fmla="*/ 475784 h 3926350"/>
              <a:gd name="connsiteX3" fmla="*/ 616393 w 805645"/>
              <a:gd name="connsiteY3" fmla="*/ 475784 h 3926350"/>
              <a:gd name="connsiteX4" fmla="*/ 616393 w 805645"/>
              <a:gd name="connsiteY4" fmla="*/ 3916623 h 3926350"/>
              <a:gd name="connsiteX5" fmla="*/ 198978 w 805645"/>
              <a:gd name="connsiteY5" fmla="*/ 3926350 h 3926350"/>
              <a:gd name="connsiteX6" fmla="*/ 198977 w 805645"/>
              <a:gd name="connsiteY6" fmla="*/ 475785 h 3926350"/>
              <a:gd name="connsiteX7" fmla="*/ 0 w 805645"/>
              <a:gd name="connsiteY7" fmla="*/ 475784 h 3926350"/>
              <a:gd name="connsiteX0" fmla="*/ 0 w 805645"/>
              <a:gd name="connsiteY0" fmla="*/ 475784 h 3916623"/>
              <a:gd name="connsiteX1" fmla="*/ 407685 w 805645"/>
              <a:gd name="connsiteY1" fmla="*/ 0 h 3916623"/>
              <a:gd name="connsiteX2" fmla="*/ 805645 w 805645"/>
              <a:gd name="connsiteY2" fmla="*/ 475784 h 3916623"/>
              <a:gd name="connsiteX3" fmla="*/ 616393 w 805645"/>
              <a:gd name="connsiteY3" fmla="*/ 475784 h 3916623"/>
              <a:gd name="connsiteX4" fmla="*/ 616393 w 805645"/>
              <a:gd name="connsiteY4" fmla="*/ 3916623 h 3916623"/>
              <a:gd name="connsiteX5" fmla="*/ 198978 w 805645"/>
              <a:gd name="connsiteY5" fmla="*/ 3916622 h 3916623"/>
              <a:gd name="connsiteX6" fmla="*/ 198977 w 805645"/>
              <a:gd name="connsiteY6" fmla="*/ 475785 h 3916623"/>
              <a:gd name="connsiteX7" fmla="*/ 0 w 805645"/>
              <a:gd name="connsiteY7" fmla="*/ 475784 h 391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5645" h="3916623">
                <a:moveTo>
                  <a:pt x="0" y="475784"/>
                </a:moveTo>
                <a:lnTo>
                  <a:pt x="407685" y="0"/>
                </a:lnTo>
                <a:lnTo>
                  <a:pt x="805645" y="475784"/>
                </a:lnTo>
                <a:lnTo>
                  <a:pt x="616393" y="475784"/>
                </a:lnTo>
                <a:lnTo>
                  <a:pt x="616393" y="3916623"/>
                </a:lnTo>
                <a:lnTo>
                  <a:pt x="198978" y="3916622"/>
                </a:lnTo>
                <a:cubicBezTo>
                  <a:pt x="198978" y="2776161"/>
                  <a:pt x="198977" y="1616246"/>
                  <a:pt x="198977" y="475785"/>
                </a:cubicBezTo>
                <a:lnTo>
                  <a:pt x="0" y="475784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 anchorCtr="1">
            <a:norm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Komplexität der kooperativen Prozesse und </a:t>
            </a:r>
            <a:r>
              <a:rPr lang="de-DE" sz="1100" dirty="0" smtClean="0">
                <a:solidFill>
                  <a:schemeClr val="bg1"/>
                </a:solidFill>
              </a:rPr>
              <a:t>Strukturen</a:t>
            </a:r>
            <a:endParaRPr lang="de-DE" sz="1100" dirty="0">
              <a:solidFill>
                <a:schemeClr val="bg1"/>
              </a:solidFill>
            </a:endParaRPr>
          </a:p>
          <a:p>
            <a:pPr algn="ctr"/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94391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Herausforderung und Erwartungen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Einführung in die </a:t>
            </a:r>
            <a:r>
              <a:rPr lang="de-DE" dirty="0" smtClean="0"/>
              <a:t>Interdisziplinarität</a:t>
            </a:r>
            <a:endParaRPr lang="en-US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0" y="980357"/>
            <a:ext cx="12030169" cy="4682851"/>
            <a:chOff x="1143000" y="801514"/>
            <a:chExt cx="9906000" cy="3855999"/>
          </a:xfrm>
        </p:grpSpPr>
        <p:sp>
          <p:nvSpPr>
            <p:cNvPr id="18" name="Rechteck 17"/>
            <p:cNvSpPr/>
            <p:nvPr/>
          </p:nvSpPr>
          <p:spPr bwMode="auto">
            <a:xfrm>
              <a:off x="1143000" y="801514"/>
              <a:ext cx="9906000" cy="648071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latin typeface="Calibri" pitchFamily="34" charset="0"/>
              </a:endParaRPr>
            </a:p>
          </p:txBody>
        </p:sp>
        <p:sp>
          <p:nvSpPr>
            <p:cNvPr id="19" name="Rechteck 18"/>
            <p:cNvSpPr/>
            <p:nvPr/>
          </p:nvSpPr>
          <p:spPr bwMode="auto">
            <a:xfrm>
              <a:off x="1371734" y="1025530"/>
              <a:ext cx="9677266" cy="38724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err="1" smtClean="0"/>
                <a:t>Disziplinarität</a:t>
              </a:r>
              <a:r>
                <a:rPr lang="de-DE" dirty="0">
                  <a:latin typeface="Calibri" pitchFamily="34" charset="0"/>
                </a:rPr>
                <a:t>						  		</a:t>
              </a:r>
              <a:r>
                <a:rPr lang="de-DE" dirty="0" smtClean="0">
                  <a:latin typeface="Calibri" pitchFamily="34" charset="0"/>
                </a:rPr>
                <a:t>                               </a:t>
              </a:r>
              <a:r>
                <a:rPr lang="de-DE" sz="1600" dirty="0">
                  <a:solidFill>
                    <a:schemeClr val="bg1"/>
                  </a:solidFill>
                </a:rPr>
                <a:t>Interdisziplinarität</a:t>
              </a:r>
            </a:p>
          </p:txBody>
        </p:sp>
        <p:grpSp>
          <p:nvGrpSpPr>
            <p:cNvPr id="20" name="Gruppieren 19"/>
            <p:cNvGrpSpPr/>
            <p:nvPr/>
          </p:nvGrpSpPr>
          <p:grpSpPr>
            <a:xfrm>
              <a:off x="4006668" y="1767490"/>
              <a:ext cx="5272266" cy="1617925"/>
              <a:chOff x="3708695" y="2055520"/>
              <a:chExt cx="5359956" cy="1617925"/>
            </a:xfrm>
          </p:grpSpPr>
          <p:sp>
            <p:nvSpPr>
              <p:cNvPr id="21" name="Gleichschenkliges Dreieck 20"/>
              <p:cNvSpPr/>
              <p:nvPr/>
            </p:nvSpPr>
            <p:spPr>
              <a:xfrm rot="5400000">
                <a:off x="3414448" y="2596361"/>
                <a:ext cx="1055122" cy="466628"/>
              </a:xfrm>
              <a:prstGeom prst="triangle">
                <a:avLst/>
              </a:prstGeom>
              <a:solidFill>
                <a:srgbClr val="95BF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  <p:sp>
            <p:nvSpPr>
              <p:cNvPr id="22" name="Inhaltsplatzhalter 1"/>
              <p:cNvSpPr txBox="1">
                <a:spLocks/>
              </p:cNvSpPr>
              <p:nvPr/>
            </p:nvSpPr>
            <p:spPr bwMode="auto">
              <a:xfrm>
                <a:off x="3956083" y="2055520"/>
                <a:ext cx="5112568" cy="1617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65113" indent="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defRPr sz="1800" b="1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712788" indent="-3492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AA001E"/>
                  </a:buClr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81075" indent="-2682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AA001E"/>
                  </a:buClr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defRPr sz="16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AA0033"/>
                  </a:buClr>
                </a:pPr>
                <a:r>
                  <a:rPr lang="de-DE" dirty="0">
                    <a:solidFill>
                      <a:schemeClr val="tx2"/>
                    </a:solidFill>
                    <a:latin typeface="+mn-lt"/>
                  </a:rPr>
                  <a:t>Forschungsnetzwerke</a:t>
                </a:r>
                <a:endParaRPr lang="de-DE" b="0" dirty="0">
                  <a:solidFill>
                    <a:schemeClr val="tx2"/>
                  </a:solidFill>
                  <a:latin typeface="+mn-lt"/>
                </a:endParaRPr>
              </a:p>
              <a:p>
                <a:pPr marL="550863" indent="-285750">
                  <a:buClr>
                    <a:srgbClr val="95BF1E"/>
                  </a:buClr>
                  <a:buFont typeface="Wingdings" panose="05000000000000000000" pitchFamily="2" charset="2"/>
                  <a:buChar char="§"/>
                </a:pPr>
                <a:r>
                  <a:rPr lang="de-DE" b="0" dirty="0">
                    <a:solidFill>
                      <a:schemeClr val="tx2"/>
                    </a:solidFill>
                    <a:latin typeface="+mn-lt"/>
                  </a:rPr>
                  <a:t>Zeitliche Befristung, hohe Fluktuation</a:t>
                </a:r>
              </a:p>
              <a:p>
                <a:pPr marL="550863" indent="-285750">
                  <a:buClr>
                    <a:srgbClr val="95BF1E"/>
                  </a:buClr>
                  <a:buFont typeface="Wingdings" panose="05000000000000000000" pitchFamily="2" charset="2"/>
                  <a:buChar char="§"/>
                </a:pPr>
                <a:r>
                  <a:rPr lang="de-DE" b="0" dirty="0">
                    <a:solidFill>
                      <a:schemeClr val="tx2"/>
                    </a:solidFill>
                    <a:latin typeface="+mn-lt"/>
                  </a:rPr>
                  <a:t>Heterogene Akteure und Organisationen</a:t>
                </a:r>
              </a:p>
              <a:p>
                <a:pPr marL="550863" indent="-285750">
                  <a:buClr>
                    <a:srgbClr val="95BF1E"/>
                  </a:buClr>
                  <a:buFont typeface="Wingdings" panose="05000000000000000000" pitchFamily="2" charset="2"/>
                  <a:buChar char="§"/>
                </a:pPr>
                <a:r>
                  <a:rPr lang="de-DE" b="0" dirty="0">
                    <a:solidFill>
                      <a:schemeClr val="tx2"/>
                    </a:solidFill>
                    <a:latin typeface="+mn-lt"/>
                  </a:rPr>
                  <a:t>Interdependenzen in der Zusammenarbeit</a:t>
                </a:r>
              </a:p>
              <a:p>
                <a:pPr marL="550863" indent="-285750">
                  <a:buClr>
                    <a:srgbClr val="95BF1E"/>
                  </a:buClr>
                  <a:buFont typeface="Wingdings" panose="05000000000000000000" pitchFamily="2" charset="2"/>
                  <a:buChar char="§"/>
                </a:pPr>
                <a:r>
                  <a:rPr lang="de-DE" b="0" dirty="0">
                    <a:solidFill>
                      <a:schemeClr val="tx2"/>
                    </a:solidFill>
                    <a:latin typeface="+mn-lt"/>
                  </a:rPr>
                  <a:t>Generierung von neuem Wissen durch Bündelung und Vernetzung der Kompetenzen</a:t>
                </a:r>
              </a:p>
              <a:p>
                <a:pPr marL="550863" indent="-285750">
                  <a:buClr>
                    <a:srgbClr val="AA0033"/>
                  </a:buClr>
                  <a:buFont typeface="Wingdings" panose="05000000000000000000" pitchFamily="2" charset="2"/>
                  <a:buChar char="§"/>
                </a:pPr>
                <a:endParaRPr lang="de-DE" sz="600" b="0" dirty="0">
                  <a:latin typeface="Calibri" panose="020F0502020204030204" pitchFamily="34" charset="0"/>
                </a:endParaRPr>
              </a:p>
              <a:p>
                <a:pPr marL="550863" indent="-285750">
                  <a:buClr>
                    <a:srgbClr val="AA0033"/>
                  </a:buClr>
                  <a:buFont typeface="Wingdings" panose="05000000000000000000" pitchFamily="2" charset="2"/>
                  <a:buChar char="§"/>
                </a:pPr>
                <a:endParaRPr lang="de-DE" sz="600" b="0" dirty="0">
                  <a:latin typeface="Calibri" panose="020F0502020204030204" pitchFamily="34" charset="0"/>
                </a:endParaRPr>
              </a:p>
              <a:p>
                <a:pPr marL="550863" indent="-285750">
                  <a:buClr>
                    <a:srgbClr val="AA0033"/>
                  </a:buClr>
                  <a:buFont typeface="Wingdings" panose="05000000000000000000" pitchFamily="2" charset="2"/>
                  <a:buChar char="§"/>
                </a:pPr>
                <a:endParaRPr lang="de-DE" b="0" dirty="0">
                  <a:latin typeface="Calibri" panose="020F0502020204030204" pitchFamily="34" charset="0"/>
                </a:endParaRPr>
              </a:p>
            </p:txBody>
          </p:sp>
        </p:grpSp>
        <p:graphicFrame>
          <p:nvGraphicFramePr>
            <p:cNvPr id="23" name="Diagramm 22"/>
            <p:cNvGraphicFramePr/>
            <p:nvPr>
              <p:extLst>
                <p:ext uri="{D42A27DB-BD31-4B8C-83A1-F6EECF244321}">
                  <p14:modId xmlns:p14="http://schemas.microsoft.com/office/powerpoint/2010/main" val="2013532749"/>
                </p:ext>
              </p:extLst>
            </p:nvPr>
          </p:nvGraphicFramePr>
          <p:xfrm>
            <a:off x="1371733" y="4091149"/>
            <a:ext cx="9677266" cy="56636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96721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Kaffeepause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893" y="1268760"/>
            <a:ext cx="7272808" cy="470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6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small" dirty="0" smtClean="0"/>
              <a:t>Inhalte</a:t>
            </a:r>
            <a:endParaRPr lang="de-DE" cap="small" dirty="0"/>
          </a:p>
        </p:txBody>
      </p:sp>
      <p:grpSp>
        <p:nvGrpSpPr>
          <p:cNvPr id="66" name="Gruppieren 65"/>
          <p:cNvGrpSpPr/>
          <p:nvPr/>
        </p:nvGrpSpPr>
        <p:grpSpPr>
          <a:xfrm>
            <a:off x="0" y="2086996"/>
            <a:ext cx="12190413" cy="2011241"/>
            <a:chOff x="1587" y="2044711"/>
            <a:chExt cx="12190413" cy="2011241"/>
          </a:xfrm>
        </p:grpSpPr>
        <p:grpSp>
          <p:nvGrpSpPr>
            <p:cNvPr id="15" name="Gruppieren 14"/>
            <p:cNvGrpSpPr/>
            <p:nvPr/>
          </p:nvGrpSpPr>
          <p:grpSpPr>
            <a:xfrm>
              <a:off x="1587" y="2044711"/>
              <a:ext cx="12190413" cy="2011241"/>
              <a:chOff x="0" y="2029276"/>
              <a:chExt cx="12190413" cy="2011241"/>
            </a:xfrm>
          </p:grpSpPr>
          <p:grpSp>
            <p:nvGrpSpPr>
              <p:cNvPr id="5" name="Gruppieren 4"/>
              <p:cNvGrpSpPr/>
              <p:nvPr/>
            </p:nvGrpSpPr>
            <p:grpSpPr>
              <a:xfrm>
                <a:off x="0" y="2780925"/>
                <a:ext cx="12190413" cy="1259592"/>
                <a:chOff x="1587" y="2915369"/>
                <a:chExt cx="12190413" cy="1259592"/>
              </a:xfrm>
            </p:grpSpPr>
            <p:grpSp>
              <p:nvGrpSpPr>
                <p:cNvPr id="21" name="Gruppieren 20"/>
                <p:cNvGrpSpPr/>
                <p:nvPr/>
              </p:nvGrpSpPr>
              <p:grpSpPr>
                <a:xfrm>
                  <a:off x="1587" y="2915372"/>
                  <a:ext cx="12190413" cy="1259589"/>
                  <a:chOff x="-1" y="3227529"/>
                  <a:chExt cx="12190413" cy="1259589"/>
                </a:xfrm>
              </p:grpSpPr>
              <p:cxnSp>
                <p:nvCxnSpPr>
                  <p:cNvPr id="22" name="Gerader Verbinder 3"/>
                  <p:cNvCxnSpPr/>
                  <p:nvPr/>
                </p:nvCxnSpPr>
                <p:spPr>
                  <a:xfrm>
                    <a:off x="-1" y="3863507"/>
                    <a:ext cx="12190413" cy="0"/>
                  </a:xfrm>
                  <a:prstGeom prst="line">
                    <a:avLst/>
                  </a:prstGeom>
                  <a:ln w="5715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Ellipse 4"/>
                  <p:cNvSpPr/>
                  <p:nvPr/>
                </p:nvSpPr>
                <p:spPr>
                  <a:xfrm>
                    <a:off x="852597" y="3227529"/>
                    <a:ext cx="1275704" cy="1259589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 anchorCtr="0"/>
                  <a:lstStyle/>
                  <a:p>
                    <a:pPr marL="549220" indent="-549220" algn="ctr"/>
                    <a:endParaRPr lang="de-DE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51" name="Ellipse 4"/>
                <p:cNvSpPr/>
                <p:nvPr/>
              </p:nvSpPr>
              <p:spPr>
                <a:xfrm>
                  <a:off x="3136680" y="2915369"/>
                  <a:ext cx="1275704" cy="125958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/>
                <a:p>
                  <a:pPr marL="549220" indent="-549220" algn="ctr"/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" name="Ellipse 4"/>
                <p:cNvSpPr/>
                <p:nvPr/>
              </p:nvSpPr>
              <p:spPr>
                <a:xfrm>
                  <a:off x="5419176" y="2915369"/>
                  <a:ext cx="1275704" cy="125958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/>
                <a:p>
                  <a:pPr marL="549220" indent="-549220" algn="ctr"/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" name="Ellipse 4"/>
                <p:cNvSpPr/>
                <p:nvPr/>
              </p:nvSpPr>
              <p:spPr>
                <a:xfrm>
                  <a:off x="7794170" y="2915369"/>
                  <a:ext cx="1275704" cy="125958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/>
                <a:p>
                  <a:pPr marL="549220" indent="-549220" algn="ctr"/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" name="Ellipse 4"/>
                <p:cNvSpPr/>
                <p:nvPr/>
              </p:nvSpPr>
              <p:spPr>
                <a:xfrm>
                  <a:off x="10169165" y="2915372"/>
                  <a:ext cx="1275704" cy="125958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/>
                <a:p>
                  <a:pPr marL="549220" indent="-549220" algn="ctr"/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9" name="Textfeld 8"/>
              <p:cNvSpPr txBox="1"/>
              <p:nvPr/>
            </p:nvSpPr>
            <p:spPr>
              <a:xfrm>
                <a:off x="5233431" y="2029276"/>
                <a:ext cx="17235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dirty="0" smtClean="0"/>
                  <a:t>Interdisziplinäre</a:t>
                </a:r>
              </a:p>
              <a:p>
                <a:pPr algn="ctr"/>
                <a:r>
                  <a:rPr lang="de-DE" sz="1600" dirty="0" smtClean="0"/>
                  <a:t>Zusammenarbeit</a:t>
                </a:r>
                <a:endParaRPr lang="en-US" sz="1600" dirty="0"/>
              </a:p>
            </p:txBody>
          </p:sp>
        </p:grpSp>
        <p:pic>
          <p:nvPicPr>
            <p:cNvPr id="65" name="Grafik 6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817" y="2986805"/>
              <a:ext cx="878698" cy="878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01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Übung: </a:t>
            </a:r>
            <a:r>
              <a:rPr lang="de-DE" dirty="0" err="1" smtClean="0"/>
              <a:t>Diversified</a:t>
            </a:r>
            <a:endParaRPr lang="en-US" dirty="0"/>
          </a:p>
        </p:txBody>
      </p:sp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475158092"/>
              </p:ext>
            </p:extLst>
          </p:nvPr>
        </p:nvGraphicFramePr>
        <p:xfrm>
          <a:off x="1559496" y="1412776"/>
          <a:ext cx="9505056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el 3"/>
          <p:cNvSpPr>
            <a:spLocks noGrp="1"/>
          </p:cNvSpPr>
          <p:nvPr>
            <p:ph type="title"/>
          </p:nvPr>
        </p:nvSpPr>
        <p:spPr>
          <a:xfrm>
            <a:off x="143339" y="200014"/>
            <a:ext cx="8572108" cy="360040"/>
          </a:xfrm>
        </p:spPr>
        <p:txBody>
          <a:bodyPr/>
          <a:lstStyle/>
          <a:p>
            <a:r>
              <a:rPr lang="de-DE" dirty="0" smtClean="0"/>
              <a:t>Interdisziplinäre Zusammenarbeit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07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Übung: </a:t>
            </a:r>
            <a:r>
              <a:rPr lang="de-DE" dirty="0" err="1" smtClean="0"/>
              <a:t>Diversified</a:t>
            </a:r>
            <a:endParaRPr lang="en-US" dirty="0"/>
          </a:p>
        </p:txBody>
      </p:sp>
      <p:sp>
        <p:nvSpPr>
          <p:cNvPr id="5" name="Ellipse 4"/>
          <p:cNvSpPr/>
          <p:nvPr/>
        </p:nvSpPr>
        <p:spPr>
          <a:xfrm>
            <a:off x="3143672" y="1772816"/>
            <a:ext cx="5661473" cy="3312368"/>
          </a:xfrm>
          <a:prstGeom prst="ellipse">
            <a:avLst/>
          </a:prstGeom>
          <a:gradFill flip="none" rotWithShape="1">
            <a:gsLst>
              <a:gs pos="0">
                <a:srgbClr val="98C01D">
                  <a:shade val="30000"/>
                  <a:satMod val="115000"/>
                </a:srgbClr>
              </a:gs>
              <a:gs pos="50000">
                <a:srgbClr val="98C01D">
                  <a:shade val="67500"/>
                  <a:satMod val="115000"/>
                </a:srgbClr>
              </a:gs>
              <a:gs pos="100000">
                <a:srgbClr val="98C01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4439372" y="2967335"/>
            <a:ext cx="3070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solidFill>
                  <a:schemeClr val="bg1"/>
                </a:solidFill>
              </a:rPr>
              <a:t>Reflexion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590" y="1553458"/>
            <a:ext cx="1261258" cy="129563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69" y="4263167"/>
            <a:ext cx="1255382" cy="114749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483116"/>
            <a:ext cx="936104" cy="108437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163" y="4364382"/>
            <a:ext cx="1444112" cy="937199"/>
          </a:xfrm>
          <a:prstGeom prst="rect">
            <a:avLst/>
          </a:prstGeom>
        </p:spPr>
      </p:pic>
      <p:sp>
        <p:nvSpPr>
          <p:cNvPr id="10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Interdisziplinäre Zusammenarbeit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90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Definition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Interdisziplinäre Zusammenarbeit</a:t>
            </a:r>
            <a:endParaRPr lang="en-US" dirty="0"/>
          </a:p>
        </p:txBody>
      </p:sp>
      <p:grpSp>
        <p:nvGrpSpPr>
          <p:cNvPr id="21" name="Gruppieren 20"/>
          <p:cNvGrpSpPr/>
          <p:nvPr/>
        </p:nvGrpSpPr>
        <p:grpSpPr>
          <a:xfrm>
            <a:off x="2063552" y="1124744"/>
            <a:ext cx="7848872" cy="4709880"/>
            <a:chOff x="2135560" y="1196752"/>
            <a:chExt cx="7475873" cy="4515187"/>
          </a:xfrm>
        </p:grpSpPr>
        <p:grpSp>
          <p:nvGrpSpPr>
            <p:cNvPr id="19" name="Gruppieren 18"/>
            <p:cNvGrpSpPr/>
            <p:nvPr/>
          </p:nvGrpSpPr>
          <p:grpSpPr>
            <a:xfrm>
              <a:off x="2135560" y="1196752"/>
              <a:ext cx="7475873" cy="3446367"/>
              <a:chOff x="2041264" y="1268760"/>
              <a:chExt cx="7475873" cy="3446367"/>
            </a:xfrm>
          </p:grpSpPr>
          <p:grpSp>
            <p:nvGrpSpPr>
              <p:cNvPr id="12" name="Gruppieren 11"/>
              <p:cNvGrpSpPr/>
              <p:nvPr/>
            </p:nvGrpSpPr>
            <p:grpSpPr>
              <a:xfrm>
                <a:off x="2041264" y="1268760"/>
                <a:ext cx="7475873" cy="3446367"/>
                <a:chOff x="2358063" y="1556792"/>
                <a:chExt cx="7475873" cy="3446367"/>
              </a:xfrm>
            </p:grpSpPr>
            <p:sp>
              <p:nvSpPr>
                <p:cNvPr id="5" name="Shape 334"/>
                <p:cNvSpPr/>
                <p:nvPr/>
              </p:nvSpPr>
              <p:spPr>
                <a:xfrm>
                  <a:off x="3270567" y="2232025"/>
                  <a:ext cx="5650865" cy="239395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651373" h="2394077">
                      <a:moveTo>
                        <a:pt x="2825750" y="127"/>
                      </a:moveTo>
                      <a:cubicBezTo>
                        <a:pt x="4382897" y="127"/>
                        <a:pt x="5646547" y="1067308"/>
                        <a:pt x="5651373" y="2386711"/>
                      </a:cubicBezTo>
                      <a:lnTo>
                        <a:pt x="2825750" y="2394077"/>
                      </a:lnTo>
                      <a:lnTo>
                        <a:pt x="0" y="2386711"/>
                      </a:lnTo>
                      <a:cubicBezTo>
                        <a:pt x="4826" y="1067308"/>
                        <a:pt x="1268476" y="0"/>
                        <a:pt x="2825750" y="127"/>
                      </a:cubicBezTo>
                      <a:close/>
                    </a:path>
                  </a:pathLst>
                </a:custGeom>
                <a:solidFill>
                  <a:srgbClr val="98C01D"/>
                </a:solidFill>
                <a:ln w="0" cap="flat">
                  <a:solidFill>
                    <a:schemeClr val="bg1">
                      <a:lumMod val="50000"/>
                    </a:schemeClr>
                  </a:solidFill>
                  <a:miter lim="127000"/>
                </a:ln>
              </p:spPr>
              <p:style>
                <a:lnRef idx="0">
                  <a:srgbClr val="000000">
                    <a:alpha val="0"/>
                  </a:srgbClr>
                </a:lnRef>
                <a:fillRef idx="1">
                  <a:srgbClr val="01355C"/>
                </a:fillRef>
                <a:effectRef idx="0">
                  <a:scrgbClr r="0" g="0" b="0"/>
                </a:effectRef>
                <a:fontRef idx="none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" name="Shape 337"/>
                <p:cNvSpPr/>
                <p:nvPr/>
              </p:nvSpPr>
              <p:spPr>
                <a:xfrm>
                  <a:off x="2358063" y="3573016"/>
                  <a:ext cx="1645920" cy="8921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646301" h="892175">
                      <a:moveTo>
                        <a:pt x="823087" y="0"/>
                      </a:moveTo>
                      <a:cubicBezTo>
                        <a:pt x="1277747" y="0"/>
                        <a:pt x="1646301" y="199644"/>
                        <a:pt x="1646301" y="446024"/>
                      </a:cubicBezTo>
                      <a:cubicBezTo>
                        <a:pt x="1646301" y="692404"/>
                        <a:pt x="1277747" y="892175"/>
                        <a:pt x="823087" y="892175"/>
                      </a:cubicBezTo>
                      <a:cubicBezTo>
                        <a:pt x="368529" y="892175"/>
                        <a:pt x="0" y="692404"/>
                        <a:pt x="0" y="446024"/>
                      </a:cubicBezTo>
                      <a:cubicBezTo>
                        <a:pt x="0" y="199644"/>
                        <a:pt x="368529" y="0"/>
                        <a:pt x="82308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0" cap="flat">
                  <a:miter lim="127000"/>
                </a:ln>
              </p:spPr>
              <p:style>
                <a:lnRef idx="0">
                  <a:srgbClr val="000000">
                    <a:alpha val="0"/>
                  </a:srgbClr>
                </a:lnRef>
                <a:fillRef idx="1">
                  <a:srgbClr val="C0C0C0"/>
                </a:fillRef>
                <a:effectRef idx="0">
                  <a:scrgbClr r="0" g="0" b="0"/>
                </a:effectRef>
                <a:fontRef idx="none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" name="Shape 337"/>
                <p:cNvSpPr/>
                <p:nvPr/>
              </p:nvSpPr>
              <p:spPr>
                <a:xfrm>
                  <a:off x="3267320" y="2232025"/>
                  <a:ext cx="1645920" cy="8921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646301" h="892175">
                      <a:moveTo>
                        <a:pt x="823087" y="0"/>
                      </a:moveTo>
                      <a:cubicBezTo>
                        <a:pt x="1277747" y="0"/>
                        <a:pt x="1646301" y="199644"/>
                        <a:pt x="1646301" y="446024"/>
                      </a:cubicBezTo>
                      <a:cubicBezTo>
                        <a:pt x="1646301" y="692404"/>
                        <a:pt x="1277747" y="892175"/>
                        <a:pt x="823087" y="892175"/>
                      </a:cubicBezTo>
                      <a:cubicBezTo>
                        <a:pt x="368529" y="892175"/>
                        <a:pt x="0" y="692404"/>
                        <a:pt x="0" y="446024"/>
                      </a:cubicBezTo>
                      <a:cubicBezTo>
                        <a:pt x="0" y="199644"/>
                        <a:pt x="368529" y="0"/>
                        <a:pt x="82308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0" cap="flat">
                  <a:miter lim="127000"/>
                </a:ln>
              </p:spPr>
              <p:style>
                <a:lnRef idx="0">
                  <a:srgbClr val="000000">
                    <a:alpha val="0"/>
                  </a:srgbClr>
                </a:lnRef>
                <a:fillRef idx="1">
                  <a:srgbClr val="C0C0C0"/>
                </a:fillRef>
                <a:effectRef idx="0">
                  <a:scrgbClr r="0" g="0" b="0"/>
                </a:effectRef>
                <a:fontRef idx="none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" name="Shape 337"/>
                <p:cNvSpPr/>
                <p:nvPr/>
              </p:nvSpPr>
              <p:spPr>
                <a:xfrm>
                  <a:off x="5271416" y="1556792"/>
                  <a:ext cx="1645920" cy="8921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646301" h="892175">
                      <a:moveTo>
                        <a:pt x="823087" y="0"/>
                      </a:moveTo>
                      <a:cubicBezTo>
                        <a:pt x="1277747" y="0"/>
                        <a:pt x="1646301" y="199644"/>
                        <a:pt x="1646301" y="446024"/>
                      </a:cubicBezTo>
                      <a:cubicBezTo>
                        <a:pt x="1646301" y="692404"/>
                        <a:pt x="1277747" y="892175"/>
                        <a:pt x="823087" y="892175"/>
                      </a:cubicBezTo>
                      <a:cubicBezTo>
                        <a:pt x="368529" y="892175"/>
                        <a:pt x="0" y="692404"/>
                        <a:pt x="0" y="446024"/>
                      </a:cubicBezTo>
                      <a:cubicBezTo>
                        <a:pt x="0" y="199644"/>
                        <a:pt x="368529" y="0"/>
                        <a:pt x="82308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0" cap="flat">
                  <a:miter lim="127000"/>
                </a:ln>
              </p:spPr>
              <p:style>
                <a:lnRef idx="0">
                  <a:srgbClr val="000000">
                    <a:alpha val="0"/>
                  </a:srgbClr>
                </a:lnRef>
                <a:fillRef idx="1">
                  <a:srgbClr val="C0C0C0"/>
                </a:fillRef>
                <a:effectRef idx="0">
                  <a:scrgbClr r="0" g="0" b="0"/>
                </a:effectRef>
                <a:fontRef idx="none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" name="Shape 337"/>
                <p:cNvSpPr/>
                <p:nvPr/>
              </p:nvSpPr>
              <p:spPr>
                <a:xfrm>
                  <a:off x="7454600" y="2232025"/>
                  <a:ext cx="1645920" cy="8921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646301" h="892175">
                      <a:moveTo>
                        <a:pt x="823087" y="0"/>
                      </a:moveTo>
                      <a:cubicBezTo>
                        <a:pt x="1277747" y="0"/>
                        <a:pt x="1646301" y="199644"/>
                        <a:pt x="1646301" y="446024"/>
                      </a:cubicBezTo>
                      <a:cubicBezTo>
                        <a:pt x="1646301" y="692404"/>
                        <a:pt x="1277747" y="892175"/>
                        <a:pt x="823087" y="892175"/>
                      </a:cubicBezTo>
                      <a:cubicBezTo>
                        <a:pt x="368529" y="892175"/>
                        <a:pt x="0" y="692404"/>
                        <a:pt x="0" y="446024"/>
                      </a:cubicBezTo>
                      <a:cubicBezTo>
                        <a:pt x="0" y="199644"/>
                        <a:pt x="368529" y="0"/>
                        <a:pt x="82308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0" cap="flat">
                  <a:miter lim="127000"/>
                </a:ln>
              </p:spPr>
              <p:style>
                <a:lnRef idx="0">
                  <a:srgbClr val="000000">
                    <a:alpha val="0"/>
                  </a:srgbClr>
                </a:lnRef>
                <a:fillRef idx="1">
                  <a:srgbClr val="C0C0C0"/>
                </a:fillRef>
                <a:effectRef idx="0">
                  <a:scrgbClr r="0" g="0" b="0"/>
                </a:effectRef>
                <a:fontRef idx="none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" name="Shape 337"/>
                <p:cNvSpPr/>
                <p:nvPr/>
              </p:nvSpPr>
              <p:spPr>
                <a:xfrm>
                  <a:off x="8188016" y="3573016"/>
                  <a:ext cx="1645920" cy="8921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646301" h="892175">
                      <a:moveTo>
                        <a:pt x="823087" y="0"/>
                      </a:moveTo>
                      <a:cubicBezTo>
                        <a:pt x="1277747" y="0"/>
                        <a:pt x="1646301" y="199644"/>
                        <a:pt x="1646301" y="446024"/>
                      </a:cubicBezTo>
                      <a:cubicBezTo>
                        <a:pt x="1646301" y="692404"/>
                        <a:pt x="1277747" y="892175"/>
                        <a:pt x="823087" y="892175"/>
                      </a:cubicBezTo>
                      <a:cubicBezTo>
                        <a:pt x="368529" y="892175"/>
                        <a:pt x="0" y="692404"/>
                        <a:pt x="0" y="446024"/>
                      </a:cubicBezTo>
                      <a:cubicBezTo>
                        <a:pt x="0" y="199644"/>
                        <a:pt x="368529" y="0"/>
                        <a:pt x="82308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0" cap="flat">
                  <a:miter lim="127000"/>
                </a:ln>
              </p:spPr>
              <p:style>
                <a:lnRef idx="0">
                  <a:srgbClr val="000000">
                    <a:alpha val="0"/>
                  </a:srgbClr>
                </a:lnRef>
                <a:fillRef idx="1">
                  <a:srgbClr val="C0C0C0"/>
                </a:fillRef>
                <a:effectRef idx="0">
                  <a:scrgbClr r="0" g="0" b="0"/>
                </a:effectRef>
                <a:fontRef idx="none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" name="Shape 361"/>
                <p:cNvSpPr/>
                <p:nvPr/>
              </p:nvSpPr>
              <p:spPr>
                <a:xfrm>
                  <a:off x="5036534" y="4404458"/>
                  <a:ext cx="2141220" cy="59870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141601" h="388874">
                      <a:moveTo>
                        <a:pt x="0" y="0"/>
                      </a:moveTo>
                      <a:lnTo>
                        <a:pt x="2141601" y="0"/>
                      </a:lnTo>
                      <a:lnTo>
                        <a:pt x="1068451" y="3888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0" cap="flat">
                  <a:miter lim="127000"/>
                </a:ln>
              </p:spPr>
              <p:style>
                <a:lnRef idx="0">
                  <a:srgbClr val="000000">
                    <a:alpha val="0"/>
                  </a:srgbClr>
                </a:lnRef>
                <a:fillRef idx="1">
                  <a:srgbClr val="C0C0C0"/>
                </a:fillRef>
                <a:effectRef idx="0">
                  <a:scrgbClr r="0" g="0" b="0"/>
                </a:effectRef>
                <a:fontRef idx="none"/>
              </p:style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" name="Rectangle 335"/>
              <p:cNvSpPr/>
              <p:nvPr/>
            </p:nvSpPr>
            <p:spPr>
              <a:xfrm>
                <a:off x="3709472" y="3089607"/>
                <a:ext cx="5529580" cy="412750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0" tIns="0" rIns="0" bIns="0" rtlCol="0">
                <a:noAutofit/>
              </a:bodyPr>
              <a:lstStyle/>
              <a:p>
                <a:pPr marL="349250" indent="-34925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400" dirty="0" err="1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Interdisziplinäre</a:t>
                </a:r>
                <a:r>
                  <a:rPr lang="en-US" sz="2400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Zusammenarbeit</a:t>
                </a:r>
                <a:endParaRPr lang="en-US" sz="2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4" name="Textfeld 13"/>
              <p:cNvSpPr txBox="1"/>
              <p:nvPr/>
            </p:nvSpPr>
            <p:spPr>
              <a:xfrm>
                <a:off x="2132139" y="3472721"/>
                <a:ext cx="15087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 smtClean="0">
                    <a:solidFill>
                      <a:schemeClr val="bg1"/>
                    </a:solidFill>
                  </a:rPr>
                  <a:t>Unterschiedliche</a:t>
                </a:r>
              </a:p>
              <a:p>
                <a:pPr algn="ctr"/>
                <a:r>
                  <a:rPr lang="de-DE" sz="1400" dirty="0" smtClean="0">
                    <a:solidFill>
                      <a:schemeClr val="bg1"/>
                    </a:solidFill>
                  </a:rPr>
                  <a:t>Fachrichtungen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feld 14"/>
              <p:cNvSpPr txBox="1"/>
              <p:nvPr/>
            </p:nvSpPr>
            <p:spPr>
              <a:xfrm>
                <a:off x="3041396" y="2153195"/>
                <a:ext cx="15087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 smtClean="0">
                    <a:solidFill>
                      <a:schemeClr val="bg1"/>
                    </a:solidFill>
                  </a:rPr>
                  <a:t>Unterschiedliche</a:t>
                </a:r>
              </a:p>
              <a:p>
                <a:pPr algn="ctr"/>
                <a:r>
                  <a:rPr lang="de-DE" sz="1400" dirty="0" smtClean="0">
                    <a:solidFill>
                      <a:schemeClr val="bg1"/>
                    </a:solidFill>
                  </a:rPr>
                  <a:t>Fachsprachen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feld 15"/>
              <p:cNvSpPr txBox="1"/>
              <p:nvPr/>
            </p:nvSpPr>
            <p:spPr>
              <a:xfrm>
                <a:off x="5055917" y="1453237"/>
                <a:ext cx="15087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 smtClean="0">
                    <a:solidFill>
                      <a:schemeClr val="bg1"/>
                    </a:solidFill>
                  </a:rPr>
                  <a:t>Unterschiedliche</a:t>
                </a:r>
              </a:p>
              <a:p>
                <a:pPr algn="ctr"/>
                <a:r>
                  <a:rPr lang="de-DE" sz="1400" dirty="0">
                    <a:solidFill>
                      <a:schemeClr val="bg1"/>
                    </a:solidFill>
                  </a:rPr>
                  <a:t>D</a:t>
                </a:r>
                <a:r>
                  <a:rPr lang="de-DE" sz="1400" dirty="0" smtClean="0">
                    <a:solidFill>
                      <a:schemeClr val="bg1"/>
                    </a:solidFill>
                  </a:rPr>
                  <a:t>enkweisen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feld 16"/>
              <p:cNvSpPr txBox="1"/>
              <p:nvPr/>
            </p:nvSpPr>
            <p:spPr>
              <a:xfrm>
                <a:off x="7203829" y="2153194"/>
                <a:ext cx="15584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 smtClean="0">
                    <a:solidFill>
                      <a:schemeClr val="bg1"/>
                    </a:solidFill>
                  </a:rPr>
                  <a:t>Unterschiedliche </a:t>
                </a:r>
              </a:p>
              <a:p>
                <a:pPr algn="ctr"/>
                <a:r>
                  <a:rPr lang="de-DE" sz="1400" dirty="0" smtClean="0">
                    <a:solidFill>
                      <a:schemeClr val="bg1"/>
                    </a:solidFill>
                  </a:rPr>
                  <a:t>Methoden</a:t>
                </a:r>
              </a:p>
            </p:txBody>
          </p:sp>
          <p:sp>
            <p:nvSpPr>
              <p:cNvPr id="18" name="Textfeld 17"/>
              <p:cNvSpPr txBox="1"/>
              <p:nvPr/>
            </p:nvSpPr>
            <p:spPr>
              <a:xfrm>
                <a:off x="7983049" y="3502357"/>
                <a:ext cx="15087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 smtClean="0">
                    <a:solidFill>
                      <a:schemeClr val="bg1"/>
                    </a:solidFill>
                  </a:rPr>
                  <a:t>Unterschiedliche</a:t>
                </a:r>
              </a:p>
              <a:p>
                <a:pPr algn="ctr"/>
                <a:r>
                  <a:rPr lang="de-DE" sz="1400" dirty="0" smtClean="0">
                    <a:solidFill>
                      <a:schemeClr val="bg1"/>
                    </a:solidFill>
                  </a:rPr>
                  <a:t>Ziele</a:t>
                </a:r>
              </a:p>
            </p:txBody>
          </p:sp>
        </p:grpSp>
        <p:sp>
          <p:nvSpPr>
            <p:cNvPr id="20" name="Textfeld 19"/>
            <p:cNvSpPr txBox="1"/>
            <p:nvPr/>
          </p:nvSpPr>
          <p:spPr>
            <a:xfrm>
              <a:off x="2160902" y="4826777"/>
              <a:ext cx="7450531" cy="885162"/>
            </a:xfrm>
            <a:prstGeom prst="rect">
              <a:avLst/>
            </a:prstGeom>
            <a:noFill/>
            <a:ln w="38100">
              <a:solidFill>
                <a:srgbClr val="98C01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/>
                <a:t>Zusammenschluss von spezialisierten Vertretern mehrerer Fachbereiche, die an einem Problem arbeiten und sich für dessen Untersuchung zusammenschließen sowie ihre Ergebnisse teilen.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1274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small" dirty="0" smtClean="0"/>
              <a:t>Inhalte</a:t>
            </a:r>
            <a:endParaRPr lang="de-DE" cap="small" dirty="0"/>
          </a:p>
        </p:txBody>
      </p:sp>
      <p:grpSp>
        <p:nvGrpSpPr>
          <p:cNvPr id="66" name="Gruppieren 65"/>
          <p:cNvGrpSpPr/>
          <p:nvPr/>
        </p:nvGrpSpPr>
        <p:grpSpPr>
          <a:xfrm>
            <a:off x="0" y="1910140"/>
            <a:ext cx="12190413" cy="2188097"/>
            <a:chOff x="1587" y="1867855"/>
            <a:chExt cx="12190413" cy="2188097"/>
          </a:xfrm>
        </p:grpSpPr>
        <p:grpSp>
          <p:nvGrpSpPr>
            <p:cNvPr id="15" name="Gruppieren 14"/>
            <p:cNvGrpSpPr/>
            <p:nvPr/>
          </p:nvGrpSpPr>
          <p:grpSpPr>
            <a:xfrm>
              <a:off x="1587" y="1867855"/>
              <a:ext cx="12190413" cy="2188097"/>
              <a:chOff x="0" y="1852420"/>
              <a:chExt cx="12190413" cy="2188097"/>
            </a:xfrm>
          </p:grpSpPr>
          <p:grpSp>
            <p:nvGrpSpPr>
              <p:cNvPr id="5" name="Gruppieren 4"/>
              <p:cNvGrpSpPr/>
              <p:nvPr/>
            </p:nvGrpSpPr>
            <p:grpSpPr>
              <a:xfrm>
                <a:off x="0" y="2780925"/>
                <a:ext cx="12190413" cy="1259592"/>
                <a:chOff x="1587" y="2915369"/>
                <a:chExt cx="12190413" cy="1259592"/>
              </a:xfrm>
            </p:grpSpPr>
            <p:grpSp>
              <p:nvGrpSpPr>
                <p:cNvPr id="21" name="Gruppieren 20"/>
                <p:cNvGrpSpPr/>
                <p:nvPr/>
              </p:nvGrpSpPr>
              <p:grpSpPr>
                <a:xfrm>
                  <a:off x="1587" y="2915372"/>
                  <a:ext cx="12190413" cy="1259589"/>
                  <a:chOff x="-1" y="3227529"/>
                  <a:chExt cx="12190413" cy="1259589"/>
                </a:xfrm>
              </p:grpSpPr>
              <p:cxnSp>
                <p:nvCxnSpPr>
                  <p:cNvPr id="22" name="Gerader Verbinder 3"/>
                  <p:cNvCxnSpPr/>
                  <p:nvPr/>
                </p:nvCxnSpPr>
                <p:spPr>
                  <a:xfrm>
                    <a:off x="-1" y="3863507"/>
                    <a:ext cx="12190413" cy="0"/>
                  </a:xfrm>
                  <a:prstGeom prst="line">
                    <a:avLst/>
                  </a:prstGeom>
                  <a:ln w="5715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Ellipse 4"/>
                  <p:cNvSpPr/>
                  <p:nvPr/>
                </p:nvSpPr>
                <p:spPr>
                  <a:xfrm>
                    <a:off x="852597" y="3227529"/>
                    <a:ext cx="1275704" cy="1259589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 anchorCtr="0"/>
                  <a:lstStyle/>
                  <a:p>
                    <a:pPr marL="549220" indent="-549220" algn="ctr"/>
                    <a:endParaRPr lang="de-DE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51" name="Ellipse 4"/>
                <p:cNvSpPr/>
                <p:nvPr/>
              </p:nvSpPr>
              <p:spPr>
                <a:xfrm>
                  <a:off x="3136680" y="2915369"/>
                  <a:ext cx="1275704" cy="125958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/>
                <a:p>
                  <a:pPr marL="549220" indent="-549220" algn="ctr"/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" name="Ellipse 4"/>
                <p:cNvSpPr/>
                <p:nvPr/>
              </p:nvSpPr>
              <p:spPr>
                <a:xfrm>
                  <a:off x="5419176" y="2915369"/>
                  <a:ext cx="1275704" cy="125958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/>
                <a:p>
                  <a:pPr marL="549220" indent="-549220" algn="ctr"/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" name="Ellipse 4"/>
                <p:cNvSpPr/>
                <p:nvPr/>
              </p:nvSpPr>
              <p:spPr>
                <a:xfrm>
                  <a:off x="7794170" y="2915369"/>
                  <a:ext cx="1275704" cy="125958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/>
                <a:p>
                  <a:pPr marL="549220" indent="-549220" algn="ctr"/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" name="Ellipse 4"/>
                <p:cNvSpPr/>
                <p:nvPr/>
              </p:nvSpPr>
              <p:spPr>
                <a:xfrm>
                  <a:off x="10169165" y="2915372"/>
                  <a:ext cx="1275704" cy="125958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/>
                <a:p>
                  <a:pPr marL="549220" indent="-549220" algn="ctr"/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6" name="Textfeld 5"/>
              <p:cNvSpPr txBox="1"/>
              <p:nvPr/>
            </p:nvSpPr>
            <p:spPr>
              <a:xfrm>
                <a:off x="902013" y="2304291"/>
                <a:ext cx="11753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/>
                  <a:t>Einführung</a:t>
                </a:r>
                <a:endParaRPr lang="en-US" sz="1600" dirty="0"/>
              </a:p>
            </p:txBody>
          </p:sp>
          <p:sp>
            <p:nvSpPr>
              <p:cNvPr id="7" name="Textfeld 6"/>
              <p:cNvSpPr txBox="1"/>
              <p:nvPr/>
            </p:nvSpPr>
            <p:spPr>
              <a:xfrm>
                <a:off x="2888614" y="1852420"/>
                <a:ext cx="176866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dirty="0" smtClean="0"/>
                  <a:t>Einführung </a:t>
                </a:r>
              </a:p>
              <a:p>
                <a:pPr algn="ctr"/>
                <a:r>
                  <a:rPr lang="de-DE" sz="1600" dirty="0" smtClean="0"/>
                  <a:t>in die Interdisziplinarität </a:t>
                </a:r>
                <a:endParaRPr lang="en-US" sz="1600" dirty="0"/>
              </a:p>
            </p:txBody>
          </p:sp>
          <p:sp>
            <p:nvSpPr>
              <p:cNvPr id="9" name="Textfeld 8"/>
              <p:cNvSpPr txBox="1"/>
              <p:nvPr/>
            </p:nvSpPr>
            <p:spPr>
              <a:xfrm>
                <a:off x="5233431" y="2029276"/>
                <a:ext cx="17235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dirty="0" smtClean="0"/>
                  <a:t>Interdisziplinäre</a:t>
                </a:r>
              </a:p>
              <a:p>
                <a:pPr algn="ctr"/>
                <a:r>
                  <a:rPr lang="de-DE" sz="1600" dirty="0" smtClean="0"/>
                  <a:t>Zusammenarbeit</a:t>
                </a:r>
                <a:endParaRPr lang="en-US" sz="1600" dirty="0"/>
              </a:p>
            </p:txBody>
          </p:sp>
          <p:sp>
            <p:nvSpPr>
              <p:cNvPr id="10" name="Textfeld 9"/>
              <p:cNvSpPr txBox="1"/>
              <p:nvPr/>
            </p:nvSpPr>
            <p:spPr>
              <a:xfrm>
                <a:off x="7511754" y="1852420"/>
                <a:ext cx="183736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dirty="0" smtClean="0"/>
                  <a:t>Interdisziplinarität </a:t>
                </a:r>
              </a:p>
              <a:p>
                <a:pPr algn="ctr"/>
                <a:r>
                  <a:rPr lang="de-DE" sz="1600" dirty="0"/>
                  <a:t>i</a:t>
                </a:r>
                <a:r>
                  <a:rPr lang="de-DE" sz="1600" dirty="0" smtClean="0"/>
                  <a:t>n der </a:t>
                </a:r>
              </a:p>
              <a:p>
                <a:pPr algn="ctr"/>
                <a:r>
                  <a:rPr lang="de-DE" sz="1600" dirty="0" smtClean="0"/>
                  <a:t>Forschung</a:t>
                </a:r>
                <a:endParaRPr lang="en-US" sz="1600" dirty="0"/>
              </a:p>
            </p:txBody>
          </p:sp>
          <p:sp>
            <p:nvSpPr>
              <p:cNvPr id="57" name="Textfeld 56"/>
              <p:cNvSpPr txBox="1"/>
              <p:nvPr/>
            </p:nvSpPr>
            <p:spPr>
              <a:xfrm>
                <a:off x="10059072" y="2092760"/>
                <a:ext cx="14927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dirty="0" smtClean="0"/>
                  <a:t>Erfolgreich </a:t>
                </a:r>
              </a:p>
              <a:p>
                <a:pPr algn="ctr"/>
                <a:r>
                  <a:rPr lang="de-DE" sz="1600" dirty="0"/>
                  <a:t>i</a:t>
                </a:r>
                <a:r>
                  <a:rPr lang="de-DE" sz="1600" dirty="0" smtClean="0"/>
                  <a:t>nterdisziplinär</a:t>
                </a:r>
                <a:endParaRPr lang="en-US" sz="1600" dirty="0"/>
              </a:p>
            </p:txBody>
          </p:sp>
        </p:grpSp>
        <p:pic>
          <p:nvPicPr>
            <p:cNvPr id="65" name="Grafik 6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817" y="2986805"/>
              <a:ext cx="878698" cy="878698"/>
            </a:xfrm>
            <a:prstGeom prst="rect">
              <a:avLst/>
            </a:prstGeom>
          </p:spPr>
        </p:pic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3029090"/>
            <a:ext cx="762602" cy="76260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390" y="3029090"/>
            <a:ext cx="720080" cy="82647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05" y="3065560"/>
            <a:ext cx="753538" cy="75353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330" y="2964341"/>
            <a:ext cx="891228" cy="89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bgerundetes Rechteck 14"/>
          <p:cNvSpPr/>
          <p:nvPr/>
        </p:nvSpPr>
        <p:spPr>
          <a:xfrm>
            <a:off x="7873732" y="2663506"/>
            <a:ext cx="3406844" cy="1485574"/>
          </a:xfrm>
          <a:prstGeom prst="roundRect">
            <a:avLst/>
          </a:prstGeom>
          <a:solidFill>
            <a:srgbClr val="98C01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Komponenten interdisziplinärer Zusammenarbeit nach </a:t>
            </a:r>
            <a:r>
              <a:rPr lang="de-DE" dirty="0" err="1" smtClean="0"/>
              <a:t>Bronstein</a:t>
            </a:r>
            <a:endParaRPr lang="de-DE" dirty="0"/>
          </a:p>
          <a:p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Interdisziplinäre Zusammenarbeit</a:t>
            </a:r>
            <a:endParaRPr lang="en-US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983432" y="1772816"/>
            <a:ext cx="3982908" cy="3474733"/>
            <a:chOff x="1067679" y="1772816"/>
            <a:chExt cx="3982908" cy="3474733"/>
          </a:xfrm>
        </p:grpSpPr>
        <p:sp>
          <p:nvSpPr>
            <p:cNvPr id="12" name="Abgerundetes Rechteck 11"/>
            <p:cNvSpPr/>
            <p:nvPr/>
          </p:nvSpPr>
          <p:spPr>
            <a:xfrm>
              <a:off x="1067679" y="1772816"/>
              <a:ext cx="3982908" cy="347473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98C0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uppieren 10"/>
            <p:cNvGrpSpPr/>
            <p:nvPr/>
          </p:nvGrpSpPr>
          <p:grpSpPr>
            <a:xfrm>
              <a:off x="1271464" y="2060848"/>
              <a:ext cx="3429144" cy="2796426"/>
              <a:chOff x="1055440" y="2308805"/>
              <a:chExt cx="3285807" cy="2607805"/>
            </a:xfrm>
          </p:grpSpPr>
          <p:sp>
            <p:nvSpPr>
              <p:cNvPr id="5" name="Textfeld 4"/>
              <p:cNvSpPr txBox="1"/>
              <p:nvPr/>
            </p:nvSpPr>
            <p:spPr>
              <a:xfrm>
                <a:off x="1055440" y="2308805"/>
                <a:ext cx="1712945" cy="3444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Interdependenz</a:t>
                </a:r>
                <a:endParaRPr lang="en-US" dirty="0"/>
              </a:p>
            </p:txBody>
          </p:sp>
          <p:sp>
            <p:nvSpPr>
              <p:cNvPr id="7" name="Textfeld 6"/>
              <p:cNvSpPr txBox="1"/>
              <p:nvPr/>
            </p:nvSpPr>
            <p:spPr>
              <a:xfrm>
                <a:off x="1055440" y="2870812"/>
                <a:ext cx="3199852" cy="3444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Neue professionelle Aktivitäten</a:t>
                </a:r>
                <a:endParaRPr lang="en-US" dirty="0"/>
              </a:p>
            </p:txBody>
          </p:sp>
          <p:sp>
            <p:nvSpPr>
              <p:cNvPr id="8" name="Textfeld 7"/>
              <p:cNvSpPr txBox="1"/>
              <p:nvPr/>
            </p:nvSpPr>
            <p:spPr>
              <a:xfrm>
                <a:off x="1055440" y="3437938"/>
                <a:ext cx="1159986" cy="3444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Flexibilität</a:t>
                </a:r>
                <a:endParaRPr lang="en-US" dirty="0"/>
              </a:p>
            </p:txBody>
          </p:sp>
          <p:sp>
            <p:nvSpPr>
              <p:cNvPr id="9" name="Textfeld 8"/>
              <p:cNvSpPr txBox="1"/>
              <p:nvPr/>
            </p:nvSpPr>
            <p:spPr>
              <a:xfrm>
                <a:off x="1055440" y="4005064"/>
                <a:ext cx="3285807" cy="3444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Kollektive Steuerung von Zielen</a:t>
                </a:r>
                <a:endParaRPr lang="en-US" dirty="0"/>
              </a:p>
            </p:txBody>
          </p:sp>
          <p:sp>
            <p:nvSpPr>
              <p:cNvPr id="10" name="Textfeld 9"/>
              <p:cNvSpPr txBox="1"/>
              <p:nvPr/>
            </p:nvSpPr>
            <p:spPr>
              <a:xfrm>
                <a:off x="1055440" y="4572190"/>
                <a:ext cx="2609968" cy="3444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Reflexion des Prozesses</a:t>
                </a:r>
                <a:endParaRPr lang="en-US" dirty="0"/>
              </a:p>
            </p:txBody>
          </p:sp>
        </p:grpSp>
      </p:grpSp>
      <p:sp>
        <p:nvSpPr>
          <p:cNvPr id="13" name="Pfeil nach rechts 12"/>
          <p:cNvSpPr/>
          <p:nvPr/>
        </p:nvSpPr>
        <p:spPr>
          <a:xfrm>
            <a:off x="5663952" y="3138583"/>
            <a:ext cx="1512168" cy="472123"/>
          </a:xfrm>
          <a:prstGeom prst="rightArrow">
            <a:avLst/>
          </a:prstGeom>
          <a:solidFill>
            <a:srgbClr val="98C01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feld 13"/>
          <p:cNvSpPr txBox="1"/>
          <p:nvPr/>
        </p:nvSpPr>
        <p:spPr>
          <a:xfrm>
            <a:off x="8268892" y="3051478"/>
            <a:ext cx="2711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smtClean="0">
                <a:solidFill>
                  <a:schemeClr val="bg1"/>
                </a:solidFill>
              </a:rPr>
              <a:t>INTERDISZIPLINÄRE</a:t>
            </a:r>
          </a:p>
          <a:p>
            <a:pPr algn="ctr"/>
            <a:r>
              <a:rPr lang="de-DE" sz="2000" dirty="0" smtClean="0">
                <a:solidFill>
                  <a:schemeClr val="bg1"/>
                </a:solidFill>
              </a:rPr>
              <a:t>ZUSAMMENARBEIT</a:t>
            </a:r>
          </a:p>
        </p:txBody>
      </p:sp>
    </p:spTree>
    <p:extLst>
      <p:ext uri="{BB962C8B-B14F-4D97-AF65-F5344CB8AC3E}">
        <p14:creationId xmlns:p14="http://schemas.microsoft.com/office/powerpoint/2010/main" val="343986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bgerundetes Rechteck 16"/>
          <p:cNvSpPr/>
          <p:nvPr/>
        </p:nvSpPr>
        <p:spPr>
          <a:xfrm>
            <a:off x="8406080" y="5093311"/>
            <a:ext cx="3456384" cy="751439"/>
          </a:xfrm>
          <a:prstGeom prst="roundRect">
            <a:avLst/>
          </a:prstGeom>
          <a:solidFill>
            <a:srgbClr val="98C01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bgerundetes Rechteck 14"/>
          <p:cNvSpPr/>
          <p:nvPr/>
        </p:nvSpPr>
        <p:spPr>
          <a:xfrm>
            <a:off x="8402343" y="1437745"/>
            <a:ext cx="3456384" cy="751439"/>
          </a:xfrm>
          <a:prstGeom prst="roundRect">
            <a:avLst/>
          </a:prstGeom>
          <a:solidFill>
            <a:srgbClr val="98C01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bgerundetes Rechteck 13"/>
          <p:cNvSpPr/>
          <p:nvPr/>
        </p:nvSpPr>
        <p:spPr>
          <a:xfrm>
            <a:off x="287187" y="1437746"/>
            <a:ext cx="3456384" cy="751439"/>
          </a:xfrm>
          <a:prstGeom prst="roundRect">
            <a:avLst/>
          </a:prstGeom>
          <a:solidFill>
            <a:srgbClr val="98C01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bgerundetes Rechteck 11"/>
          <p:cNvSpPr/>
          <p:nvPr/>
        </p:nvSpPr>
        <p:spPr>
          <a:xfrm>
            <a:off x="335360" y="5093311"/>
            <a:ext cx="3456384" cy="751439"/>
          </a:xfrm>
          <a:prstGeom prst="roundRect">
            <a:avLst/>
          </a:prstGeom>
          <a:solidFill>
            <a:srgbClr val="98C01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Einflussfaktoren interdisziplinärer Zusammenarbeit nach </a:t>
            </a:r>
            <a:r>
              <a:rPr lang="de-DE" dirty="0" err="1" smtClean="0"/>
              <a:t>Bronstein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Interdisziplinäre </a:t>
            </a:r>
            <a:r>
              <a:rPr lang="de-DE" dirty="0" smtClean="0"/>
              <a:t>Zusammenarbeit</a:t>
            </a:r>
            <a:endParaRPr lang="en-US" dirty="0"/>
          </a:p>
        </p:txBody>
      </p:sp>
      <p:grpSp>
        <p:nvGrpSpPr>
          <p:cNvPr id="16" name="Gruppieren 15"/>
          <p:cNvGrpSpPr/>
          <p:nvPr/>
        </p:nvGrpSpPr>
        <p:grpSpPr>
          <a:xfrm>
            <a:off x="4260093" y="2658121"/>
            <a:ext cx="3672408" cy="2016224"/>
            <a:chOff x="4007768" y="2420888"/>
            <a:chExt cx="3744416" cy="2160240"/>
          </a:xfrm>
        </p:grpSpPr>
        <p:sp>
          <p:nvSpPr>
            <p:cNvPr id="6" name="Abgerundetes Rechteck 5"/>
            <p:cNvSpPr/>
            <p:nvPr/>
          </p:nvSpPr>
          <p:spPr>
            <a:xfrm>
              <a:off x="4007768" y="2420888"/>
              <a:ext cx="3744416" cy="2160240"/>
            </a:xfrm>
            <a:prstGeom prst="roundRect">
              <a:avLst/>
            </a:prstGeom>
            <a:noFill/>
            <a:ln w="28575">
              <a:solidFill>
                <a:srgbClr val="95BF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4044522" y="2567516"/>
              <a:ext cx="3666363" cy="201154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u="sng" dirty="0" smtClean="0"/>
                <a:t>Interdisziplinäre Zusammenarbeit</a:t>
              </a:r>
            </a:p>
            <a:p>
              <a:pPr algn="ctr"/>
              <a:endParaRPr lang="de-DE" dirty="0"/>
            </a:p>
            <a:p>
              <a:pPr algn="ctr"/>
              <a:r>
                <a:rPr lang="de-DE" sz="1600" dirty="0" smtClean="0"/>
                <a:t>Interdependenz</a:t>
              </a:r>
            </a:p>
            <a:p>
              <a:pPr algn="ctr"/>
              <a:r>
                <a:rPr lang="de-DE" sz="1600" dirty="0" smtClean="0"/>
                <a:t>Neue professionelle Aktivitäten</a:t>
              </a:r>
            </a:p>
            <a:p>
              <a:pPr algn="ctr"/>
              <a:r>
                <a:rPr lang="de-DE" sz="1600" dirty="0" smtClean="0"/>
                <a:t>Flexibilität</a:t>
              </a:r>
            </a:p>
            <a:p>
              <a:pPr algn="ctr"/>
              <a:r>
                <a:rPr lang="de-DE" sz="1600" dirty="0" smtClean="0"/>
                <a:t>Kollektive Steuerung von Zielen</a:t>
              </a:r>
            </a:p>
            <a:p>
              <a:pPr algn="ctr"/>
              <a:r>
                <a:rPr lang="de-DE" sz="1600" dirty="0" smtClean="0"/>
                <a:t>Reflexion des Prozesses</a:t>
              </a:r>
              <a:endParaRPr lang="en-US" sz="1600" dirty="0"/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839416" y="1628800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Professionelle Rollen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653207" y="1628798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Strukturelle Charakteristika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633972" y="5284363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Persönliche Charakteristika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83438" y="5145863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Erfahrungen in interdisziplinärer </a:t>
            </a:r>
          </a:p>
          <a:p>
            <a:pPr algn="ctr"/>
            <a:r>
              <a:rPr lang="de-DE" dirty="0" smtClean="0">
                <a:solidFill>
                  <a:schemeClr val="bg1"/>
                </a:solidFill>
              </a:rPr>
              <a:t>Zusammenarbeit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Pfeil nach rechts 17"/>
          <p:cNvSpPr/>
          <p:nvPr/>
        </p:nvSpPr>
        <p:spPr>
          <a:xfrm rot="2460000">
            <a:off x="3738223" y="2280459"/>
            <a:ext cx="624716" cy="32458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feil nach rechts 18"/>
          <p:cNvSpPr/>
          <p:nvPr/>
        </p:nvSpPr>
        <p:spPr>
          <a:xfrm rot="8340000">
            <a:off x="7829655" y="2255344"/>
            <a:ext cx="624716" cy="32458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feil nach rechts 19"/>
          <p:cNvSpPr/>
          <p:nvPr/>
        </p:nvSpPr>
        <p:spPr>
          <a:xfrm rot="19020000">
            <a:off x="3730253" y="4696079"/>
            <a:ext cx="624716" cy="32458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feil nach rechts 20"/>
          <p:cNvSpPr/>
          <p:nvPr/>
        </p:nvSpPr>
        <p:spPr>
          <a:xfrm rot="13260000">
            <a:off x="7877258" y="4702405"/>
            <a:ext cx="626400" cy="32458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3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Interdisziplinäre Herausforderung: Folgenorientiertes Denken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Interdisziplinäre Zusammenarbeit</a:t>
            </a:r>
            <a:endParaRPr lang="en-US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2004054" y="1484784"/>
            <a:ext cx="8184486" cy="4449333"/>
            <a:chOff x="1757168" y="1407017"/>
            <a:chExt cx="7896454" cy="4234738"/>
          </a:xfrm>
        </p:grpSpPr>
        <p:sp>
          <p:nvSpPr>
            <p:cNvPr id="8" name="Rechteck 7"/>
            <p:cNvSpPr/>
            <p:nvPr/>
          </p:nvSpPr>
          <p:spPr>
            <a:xfrm>
              <a:off x="7637398" y="2944308"/>
              <a:ext cx="2016224" cy="1008112"/>
            </a:xfrm>
            <a:prstGeom prst="rect">
              <a:avLst/>
            </a:prstGeom>
            <a:solidFill>
              <a:srgbClr val="95BF1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hteck 6"/>
            <p:cNvSpPr/>
            <p:nvPr/>
          </p:nvSpPr>
          <p:spPr>
            <a:xfrm>
              <a:off x="1757168" y="2944308"/>
              <a:ext cx="2016224" cy="1008112"/>
            </a:xfrm>
            <a:prstGeom prst="rect">
              <a:avLst/>
            </a:prstGeom>
            <a:solidFill>
              <a:srgbClr val="95BF1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1919536" y="3217532"/>
              <a:ext cx="16914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chemeClr val="bg1"/>
                  </a:solidFill>
                </a:rPr>
                <a:t>Gegenwart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040216" y="3217533"/>
              <a:ext cx="12105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chemeClr val="bg1"/>
                  </a:solidFill>
                </a:rPr>
                <a:t>Zukunft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Gewinkelter Verbinder 9"/>
            <p:cNvCxnSpPr>
              <a:stCxn id="7" idx="0"/>
              <a:endCxn id="8" idx="0"/>
            </p:cNvCxnSpPr>
            <p:nvPr/>
          </p:nvCxnSpPr>
          <p:spPr>
            <a:xfrm rot="5400000" flipH="1" flipV="1">
              <a:off x="5705395" y="4193"/>
              <a:ext cx="12700" cy="5880230"/>
            </a:xfrm>
            <a:prstGeom prst="bentConnector3">
              <a:avLst>
                <a:gd name="adj1" fmla="val 7232732"/>
              </a:avLst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winkelter Verbinder 17"/>
            <p:cNvCxnSpPr>
              <a:stCxn id="8" idx="2"/>
              <a:endCxn id="7" idx="2"/>
            </p:cNvCxnSpPr>
            <p:nvPr/>
          </p:nvCxnSpPr>
          <p:spPr>
            <a:xfrm rot="5400000">
              <a:off x="5705395" y="1012305"/>
              <a:ext cx="12700" cy="5880230"/>
            </a:xfrm>
            <a:prstGeom prst="bentConnector3">
              <a:avLst>
                <a:gd name="adj1" fmla="val 8280000"/>
              </a:avLst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/>
            <p:cNvCxnSpPr>
              <a:endCxn id="8" idx="1"/>
            </p:cNvCxnSpPr>
            <p:nvPr/>
          </p:nvCxnSpPr>
          <p:spPr>
            <a:xfrm>
              <a:off x="3773392" y="3448364"/>
              <a:ext cx="3864006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/>
            <p:cNvSpPr txBox="1"/>
            <p:nvPr/>
          </p:nvSpPr>
          <p:spPr>
            <a:xfrm>
              <a:off x="5189806" y="3013531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Handeln</a:t>
              </a:r>
              <a:endParaRPr lang="en-US" dirty="0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3044448" y="5085184"/>
              <a:ext cx="5334593" cy="556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Orientierung, </a:t>
              </a:r>
              <a:r>
                <a:rPr lang="de-DE" sz="1600" dirty="0" smtClean="0"/>
                <a:t>Planungs- und </a:t>
              </a:r>
              <a:r>
                <a:rPr lang="de-DE" sz="1600" dirty="0"/>
                <a:t>Entscheidungsgrundlagen, Problemwahrnehmung, </a:t>
              </a:r>
              <a:r>
                <a:rPr lang="de-DE" sz="1600" dirty="0" smtClean="0"/>
                <a:t>Bewertungen</a:t>
              </a:r>
              <a:endParaRPr lang="en-US" sz="1600" dirty="0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3167287" y="1407017"/>
              <a:ext cx="50889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Folgenüberlegungen, Prognosen, Szenarien, Erwartungen, </a:t>
              </a:r>
              <a:r>
                <a:rPr lang="de-DE" sz="1600" dirty="0" smtClean="0"/>
                <a:t>Befürchtungen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745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Klassische Rollen in interdisziplinären Teams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Interdisziplinäre Zusammenarbeit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695400" y="1671532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Der Dominante</a:t>
            </a:r>
            <a:endParaRPr lang="en-US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695400" y="2276872"/>
            <a:ext cx="48725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dirty="0"/>
              <a:t>Mitarbeiter, die innovative und zukunftsorientierte Ideen vertreten, werden oft als dominante Typen erlebt. Sie bringen ihre Meinung deutlich zum Ausdruck und sind von ihren Ideen </a:t>
            </a:r>
            <a:r>
              <a:rPr lang="de-DE" sz="1600" dirty="0" smtClean="0"/>
              <a:t>überzeugt. Ihre </a:t>
            </a:r>
            <a:r>
              <a:rPr lang="de-DE" sz="1600" dirty="0"/>
              <a:t>Stärke liegt darin, dass sie keine Angst vor Entscheidungen haben, schnelle Lösungen bevorzugen, jedoch häufig die Folgen ihrer Entscheidung nicht durchdenken – ihre Ziele möchten sie im Schnelldurchgang umsetzen. </a:t>
            </a:r>
            <a:endParaRPr lang="en-US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6888088" y="162880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Der Gewissenhafte</a:t>
            </a:r>
            <a:endParaRPr lang="en-US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6874590" y="2276872"/>
            <a:ext cx="46220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dirty="0"/>
              <a:t>Der Gewissenhafte wird oft als Gegenspieler des Dominanten empfunden, weil er sich auf Details konzentriert und genau wissen will, welche Folgen seine </a:t>
            </a:r>
            <a:r>
              <a:rPr lang="de-DE" sz="1600" dirty="0" smtClean="0"/>
              <a:t>Entscheidungen haben. </a:t>
            </a:r>
            <a:r>
              <a:rPr lang="de-DE" sz="1600" dirty="0"/>
              <a:t>Seine Stärke </a:t>
            </a:r>
            <a:r>
              <a:rPr lang="de-DE" sz="1600" dirty="0" smtClean="0"/>
              <a:t>ist, </a:t>
            </a:r>
            <a:r>
              <a:rPr lang="de-DE" sz="1600" dirty="0"/>
              <a:t>das Für und Wider eines Vorschlags sehr genau zu prüfen. Er setzt äußerst hohe Leistungsmaßstäbe, die für alle verbindlich sind. Er verhält </a:t>
            </a:r>
            <a:r>
              <a:rPr lang="de-DE" sz="1600" dirty="0" smtClean="0"/>
              <a:t>sich dabei aber </a:t>
            </a:r>
            <a:r>
              <a:rPr lang="de-DE" sz="1600" dirty="0"/>
              <a:t>immer </a:t>
            </a:r>
            <a:r>
              <a:rPr lang="de-DE" sz="1600" dirty="0" smtClean="0"/>
              <a:t>diplomatisch.</a:t>
            </a:r>
            <a:endParaRPr lang="en-US" sz="1600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2225718" y="5009123"/>
            <a:ext cx="7741158" cy="648072"/>
            <a:chOff x="2459268" y="5229200"/>
            <a:chExt cx="7200801" cy="648072"/>
          </a:xfrm>
        </p:grpSpPr>
        <p:sp>
          <p:nvSpPr>
            <p:cNvPr id="12" name="Abgerundetes Rechteck 11"/>
            <p:cNvSpPr/>
            <p:nvPr/>
          </p:nvSpPr>
          <p:spPr>
            <a:xfrm>
              <a:off x="2495897" y="5229200"/>
              <a:ext cx="7164172" cy="648072"/>
            </a:xfrm>
            <a:prstGeom prst="roundRect">
              <a:avLst/>
            </a:prstGeom>
            <a:solidFill>
              <a:srgbClr val="98C01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2459268" y="5229200"/>
              <a:ext cx="7200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schemeClr val="bg1"/>
                  </a:solidFill>
                </a:rPr>
                <a:t>Die beiden </a:t>
              </a:r>
              <a:r>
                <a:rPr lang="de-DE" sz="1600" dirty="0" smtClean="0">
                  <a:solidFill>
                    <a:schemeClr val="bg1"/>
                  </a:solidFill>
                </a:rPr>
                <a:t>Antagonisten sind </a:t>
              </a:r>
              <a:r>
                <a:rPr lang="de-DE" sz="1600" dirty="0">
                  <a:solidFill>
                    <a:schemeClr val="bg1"/>
                  </a:solidFill>
                </a:rPr>
                <a:t>für das Team sehr wichtig, denn: Der eine sieht die Chancen, der andere die Risiken.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44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Klassische Rollen </a:t>
            </a:r>
            <a:r>
              <a:rPr lang="de-DE" dirty="0" smtClean="0"/>
              <a:t>in </a:t>
            </a:r>
            <a:r>
              <a:rPr lang="de-DE" dirty="0"/>
              <a:t>interdisziplinären </a:t>
            </a:r>
            <a:r>
              <a:rPr lang="de-DE" dirty="0" smtClean="0"/>
              <a:t>Teams</a:t>
            </a:r>
            <a:endParaRPr lang="en-US" dirty="0"/>
          </a:p>
          <a:p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Interdisziplinäre Zusammenarbeit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695400" y="167153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Der Initiative</a:t>
            </a:r>
            <a:endParaRPr lang="en-US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695400" y="2276872"/>
            <a:ext cx="48725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dirty="0"/>
              <a:t>Seine Stärke ist es, andere Menschen für eine Idee zu begeistern. Er kann seine Gedanken gut formulieren und dabei auch die Gefühle der anderen mit Ideen verbinden. Der Initiative </a:t>
            </a:r>
            <a:r>
              <a:rPr lang="de-DE" sz="1600" dirty="0" smtClean="0"/>
              <a:t>verpasst </a:t>
            </a:r>
            <a:r>
              <a:rPr lang="de-DE" sz="1600" dirty="0"/>
              <a:t>keine Gelegenheit, mit anderen zusammenzuarbeiten und sie für ihre Aufgaben zu motivieren. Außerdem geht der </a:t>
            </a:r>
            <a:r>
              <a:rPr lang="de-DE" sz="1600" dirty="0" smtClean="0"/>
              <a:t>initiative </a:t>
            </a:r>
            <a:r>
              <a:rPr lang="de-DE" sz="1600" dirty="0"/>
              <a:t>Typ mit Zuversicht an anfallende Aufgaben heran, ist humorvoll und flexibel. </a:t>
            </a:r>
            <a:endParaRPr lang="en-US" sz="1600" dirty="0"/>
          </a:p>
        </p:txBody>
      </p:sp>
      <p:sp>
        <p:nvSpPr>
          <p:cNvPr id="7" name="Textfeld 6"/>
          <p:cNvSpPr txBox="1"/>
          <p:nvPr/>
        </p:nvSpPr>
        <p:spPr>
          <a:xfrm>
            <a:off x="6888088" y="162880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Der Stetige</a:t>
            </a:r>
            <a:endParaRPr lang="en-US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6874590" y="2276872"/>
            <a:ext cx="4622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dirty="0"/>
              <a:t>Er ist in vielen Situationen angenehm, unterstützend und loyal. Der Stetige schätzt konstruktive Zusammenarbeit und klar definierte Verantwortungs- und </a:t>
            </a:r>
            <a:r>
              <a:rPr lang="de-DE" sz="1600" dirty="0" smtClean="0"/>
              <a:t>Autoritätsbereiche. Er </a:t>
            </a:r>
            <a:r>
              <a:rPr lang="de-DE" sz="1600" dirty="0"/>
              <a:t>übernimmt häufig die Koordination im Team und sorgt für möglichst konfliktfreie Kommunikation. </a:t>
            </a:r>
            <a:r>
              <a:rPr lang="de-DE" sz="1600" dirty="0" smtClean="0"/>
              <a:t>Er </a:t>
            </a:r>
            <a:r>
              <a:rPr lang="de-DE" sz="1600" dirty="0"/>
              <a:t>strebt nach Stabilität und Sicherheit und passt sich in kritischen Situationen eher der Meinung anderer </a:t>
            </a:r>
            <a:r>
              <a:rPr lang="de-DE" sz="1600" dirty="0" smtClean="0"/>
              <a:t>an</a:t>
            </a:r>
            <a:r>
              <a:rPr lang="de-DE" sz="1600" dirty="0"/>
              <a:t>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751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Diskussion: </a:t>
            </a:r>
            <a:r>
              <a:rPr lang="de-DE" dirty="0"/>
              <a:t>Im Hinblick auf Ihre Arbeit...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Interdisziplinäre Zusammenarbeit</a:t>
            </a:r>
            <a:endParaRPr lang="en-US" dirty="0"/>
          </a:p>
        </p:txBody>
      </p:sp>
      <p:pic>
        <p:nvPicPr>
          <p:cNvPr id="11" name="Picture 2" descr="http://de.heroquizz.com/testimg/408_AV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073429"/>
            <a:ext cx="992791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/>
          <p:cNvSpPr/>
          <p:nvPr/>
        </p:nvSpPr>
        <p:spPr bwMode="auto">
          <a:xfrm>
            <a:off x="1127448" y="1073429"/>
            <a:ext cx="9927910" cy="5184576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latin typeface="Calibri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107151" y="1330104"/>
            <a:ext cx="4953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  <a:buClr>
                <a:srgbClr val="5B6973"/>
              </a:buClr>
            </a:pPr>
            <a:r>
              <a:rPr lang="de-DE" kern="0" dirty="0">
                <a:solidFill>
                  <a:srgbClr val="4D4D4D"/>
                </a:solidFill>
              </a:rPr>
              <a:t>Welche </a:t>
            </a:r>
            <a:r>
              <a:rPr lang="de-DE" b="1" kern="0" dirty="0">
                <a:solidFill>
                  <a:srgbClr val="4D4D4D"/>
                </a:solidFill>
              </a:rPr>
              <a:t>Stärken</a:t>
            </a:r>
            <a:r>
              <a:rPr lang="de-DE" kern="0" dirty="0">
                <a:solidFill>
                  <a:srgbClr val="4D4D4D"/>
                </a:solidFill>
              </a:rPr>
              <a:t> bezüglich des interdisziplinären Arbeitens lassen sich erkennen?</a:t>
            </a:r>
          </a:p>
        </p:txBody>
      </p:sp>
      <p:sp>
        <p:nvSpPr>
          <p:cNvPr id="14" name="Rechteck 13"/>
          <p:cNvSpPr/>
          <p:nvPr/>
        </p:nvSpPr>
        <p:spPr>
          <a:xfrm>
            <a:off x="5949763" y="1330104"/>
            <a:ext cx="4953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  <a:buClr>
                <a:srgbClr val="5B6973"/>
              </a:buClr>
            </a:pPr>
            <a:r>
              <a:rPr lang="de-DE" kern="0" dirty="0">
                <a:solidFill>
                  <a:srgbClr val="4D4D4D"/>
                </a:solidFill>
              </a:rPr>
              <a:t>Welche </a:t>
            </a:r>
            <a:r>
              <a:rPr lang="de-DE" b="1" kern="0" dirty="0">
                <a:solidFill>
                  <a:srgbClr val="4D4D4D"/>
                </a:solidFill>
              </a:rPr>
              <a:t>Herausforderungen</a:t>
            </a:r>
            <a:r>
              <a:rPr lang="de-DE" kern="0" dirty="0">
                <a:solidFill>
                  <a:srgbClr val="4D4D4D"/>
                </a:solidFill>
              </a:rPr>
              <a:t> bezüglich des interdisziplinären Arbeitens lassen sich erkennen?</a:t>
            </a:r>
          </a:p>
        </p:txBody>
      </p:sp>
    </p:spTree>
    <p:extLst>
      <p:ext uri="{BB962C8B-B14F-4D97-AF65-F5344CB8AC3E}">
        <p14:creationId xmlns:p14="http://schemas.microsoft.com/office/powerpoint/2010/main" val="151096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Stärken und Herausforderungen interdisziplinärer Zusammenarbeit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Interdisziplinäre Zusammenarbeit</a:t>
            </a:r>
            <a:endParaRPr lang="en-US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1451781" y="1041402"/>
            <a:ext cx="9289032" cy="5285985"/>
            <a:chOff x="1271464" y="936438"/>
            <a:chExt cx="9289032" cy="5418667"/>
          </a:xfrm>
        </p:grpSpPr>
        <p:graphicFrame>
          <p:nvGraphicFramePr>
            <p:cNvPr id="12" name="Diagramm 11"/>
            <p:cNvGraphicFramePr/>
            <p:nvPr>
              <p:extLst>
                <p:ext uri="{D42A27DB-BD31-4B8C-83A1-F6EECF244321}">
                  <p14:modId xmlns:p14="http://schemas.microsoft.com/office/powerpoint/2010/main" val="546271879"/>
                </p:ext>
              </p:extLst>
            </p:nvPr>
          </p:nvGraphicFramePr>
          <p:xfrm>
            <a:off x="1271464" y="936438"/>
            <a:ext cx="9289032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11" name="Gruppieren 10"/>
            <p:cNvGrpSpPr/>
            <p:nvPr/>
          </p:nvGrpSpPr>
          <p:grpSpPr>
            <a:xfrm>
              <a:off x="2102256" y="2286690"/>
              <a:ext cx="4104455" cy="3150411"/>
              <a:chOff x="1199456" y="1556792"/>
              <a:chExt cx="4608511" cy="3150411"/>
            </a:xfrm>
          </p:grpSpPr>
          <p:sp>
            <p:nvSpPr>
              <p:cNvPr id="5" name="Textfeld 4"/>
              <p:cNvSpPr txBox="1"/>
              <p:nvPr/>
            </p:nvSpPr>
            <p:spPr>
              <a:xfrm>
                <a:off x="1199456" y="1556792"/>
                <a:ext cx="4608511" cy="3150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de-DE" sz="2000" b="1" dirty="0"/>
              </a:p>
              <a:p>
                <a:pPr marL="285750" indent="-285750">
                  <a:buClr>
                    <a:srgbClr val="95BF1E"/>
                  </a:buClr>
                  <a:buFont typeface="Arial" panose="020B0604020202020204" pitchFamily="34" charset="0"/>
                  <a:buChar char="•"/>
                </a:pPr>
                <a:r>
                  <a:rPr lang="de-DE" sz="1600" dirty="0" smtClean="0"/>
                  <a:t>Teammitglieder müssen sich nicht in unbekannte Themenfelder einarbeiten</a:t>
                </a:r>
              </a:p>
              <a:p>
                <a:pPr>
                  <a:buClr>
                    <a:srgbClr val="95BF1E"/>
                  </a:buClr>
                </a:pPr>
                <a:r>
                  <a:rPr lang="de-DE" sz="1600" dirty="0" smtClean="0"/>
                  <a:t>           Experten im Team liefern</a:t>
                </a:r>
              </a:p>
              <a:p>
                <a:pPr>
                  <a:buClr>
                    <a:srgbClr val="95BF1E"/>
                  </a:buClr>
                </a:pPr>
                <a:r>
                  <a:rPr lang="de-DE" sz="1600" dirty="0"/>
                  <a:t> </a:t>
                </a:r>
                <a:r>
                  <a:rPr lang="de-DE" sz="1600" dirty="0" smtClean="0"/>
                  <a:t>          benötigtes Wissen</a:t>
                </a:r>
              </a:p>
              <a:p>
                <a:pPr>
                  <a:buClr>
                    <a:srgbClr val="95BF1E"/>
                  </a:buClr>
                </a:pPr>
                <a:endParaRPr lang="de-DE" sz="1600" dirty="0" smtClean="0"/>
              </a:p>
              <a:p>
                <a:pPr marL="285750" indent="-285750">
                  <a:buClr>
                    <a:srgbClr val="95BF1E"/>
                  </a:buClr>
                  <a:buFont typeface="Arial" panose="020B0604020202020204" pitchFamily="34" charset="0"/>
                  <a:buChar char="•"/>
                </a:pPr>
                <a:r>
                  <a:rPr lang="de-DE" sz="1600" dirty="0" smtClean="0"/>
                  <a:t>Auseinandersetzung mit anderen Disziplinen</a:t>
                </a:r>
              </a:p>
              <a:p>
                <a:pPr>
                  <a:buClr>
                    <a:srgbClr val="95BF1E"/>
                  </a:buClr>
                </a:pPr>
                <a:r>
                  <a:rPr lang="de-DE" sz="1600" dirty="0"/>
                  <a:t> </a:t>
                </a:r>
                <a:r>
                  <a:rPr lang="de-DE" sz="1600" dirty="0" smtClean="0"/>
                  <a:t>          Förderung von neuen Denkweisen</a:t>
                </a:r>
              </a:p>
              <a:p>
                <a:pPr>
                  <a:buClr>
                    <a:srgbClr val="95BF1E"/>
                  </a:buClr>
                </a:pPr>
                <a:endParaRPr lang="de-DE" sz="1600" dirty="0" smtClean="0"/>
              </a:p>
              <a:p>
                <a:pPr marL="285750" indent="-285750">
                  <a:buClr>
                    <a:srgbClr val="95BF1E"/>
                  </a:buClr>
                  <a:buFont typeface="Arial" panose="020B0604020202020204" pitchFamily="34" charset="0"/>
                  <a:buChar char="•"/>
                </a:pPr>
                <a:r>
                  <a:rPr lang="de-DE" sz="1600" dirty="0" smtClean="0"/>
                  <a:t>Innovative Herangehensweisen mit neuen Ergebnissen</a:t>
                </a:r>
              </a:p>
            </p:txBody>
          </p:sp>
          <p:cxnSp>
            <p:nvCxnSpPr>
              <p:cNvPr id="7" name="Gerade Verbindung mit Pfeil 6"/>
              <p:cNvCxnSpPr/>
              <p:nvPr/>
            </p:nvCxnSpPr>
            <p:spPr>
              <a:xfrm>
                <a:off x="1667507" y="2506437"/>
                <a:ext cx="216022" cy="0"/>
              </a:xfrm>
              <a:prstGeom prst="straightConnector1">
                <a:avLst/>
              </a:prstGeom>
              <a:ln>
                <a:solidFill>
                  <a:srgbClr val="98C01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Gerade Verbindung mit Pfeil 7"/>
              <p:cNvCxnSpPr/>
              <p:nvPr/>
            </p:nvCxnSpPr>
            <p:spPr>
              <a:xfrm>
                <a:off x="1667507" y="3782134"/>
                <a:ext cx="216023" cy="0"/>
              </a:xfrm>
              <a:prstGeom prst="straightConnector1">
                <a:avLst/>
              </a:prstGeom>
              <a:ln>
                <a:solidFill>
                  <a:srgbClr val="95BF1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uppieren 9"/>
            <p:cNvGrpSpPr/>
            <p:nvPr/>
          </p:nvGrpSpPr>
          <p:grpSpPr>
            <a:xfrm>
              <a:off x="6180526" y="2286690"/>
              <a:ext cx="4085047" cy="3150408"/>
              <a:chOff x="7248128" y="1833791"/>
              <a:chExt cx="4032448" cy="3150408"/>
            </a:xfrm>
          </p:grpSpPr>
          <p:sp>
            <p:nvSpPr>
              <p:cNvPr id="6" name="Textfeld 5"/>
              <p:cNvSpPr txBox="1"/>
              <p:nvPr/>
            </p:nvSpPr>
            <p:spPr>
              <a:xfrm>
                <a:off x="7248128" y="1833791"/>
                <a:ext cx="4032448" cy="315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de-DE" sz="2000" b="1" dirty="0"/>
              </a:p>
              <a:p>
                <a:pPr marL="285750" indent="-285750">
                  <a:buClr>
                    <a:srgbClr val="95BF1E"/>
                  </a:buClr>
                  <a:buFont typeface="Arial" panose="020B0604020202020204" pitchFamily="34" charset="0"/>
                  <a:buChar char="•"/>
                </a:pPr>
                <a:r>
                  <a:rPr lang="de-DE" sz="1600" dirty="0" smtClean="0"/>
                  <a:t>Auswahl zwischen unterschiedlichen Methoden und Herangehensweisen</a:t>
                </a:r>
              </a:p>
              <a:p>
                <a:pPr>
                  <a:buClr>
                    <a:srgbClr val="95BF1E"/>
                  </a:buClr>
                </a:pPr>
                <a:r>
                  <a:rPr lang="de-DE" sz="1600" dirty="0" smtClean="0"/>
                  <a:t> </a:t>
                </a:r>
              </a:p>
              <a:p>
                <a:pPr marL="285750" indent="-285750">
                  <a:buClr>
                    <a:srgbClr val="95BF1E"/>
                  </a:buClr>
                  <a:buFont typeface="Arial" panose="020B0604020202020204" pitchFamily="34" charset="0"/>
                  <a:buChar char="•"/>
                </a:pPr>
                <a:r>
                  <a:rPr lang="de-DE" sz="1600" dirty="0" smtClean="0"/>
                  <a:t>Festlegung von Rahmenbedingungen</a:t>
                </a:r>
              </a:p>
              <a:p>
                <a:pPr>
                  <a:buClr>
                    <a:srgbClr val="95BF1E"/>
                  </a:buClr>
                </a:pPr>
                <a:endParaRPr lang="de-DE" sz="1600" dirty="0" smtClean="0"/>
              </a:p>
              <a:p>
                <a:pPr marL="285750" indent="-285750">
                  <a:buClr>
                    <a:srgbClr val="95BF1E"/>
                  </a:buClr>
                  <a:buFont typeface="Arial" panose="020B0604020202020204" pitchFamily="34" charset="0"/>
                  <a:buChar char="•"/>
                </a:pPr>
                <a:r>
                  <a:rPr lang="de-DE" sz="1600" dirty="0" smtClean="0"/>
                  <a:t>Rollendefinition</a:t>
                </a:r>
              </a:p>
              <a:p>
                <a:pPr marL="285750" indent="-285750">
                  <a:buClr>
                    <a:srgbClr val="95BF1E"/>
                  </a:buClr>
                  <a:buFont typeface="Arial" panose="020B0604020202020204" pitchFamily="34" charset="0"/>
                  <a:buChar char="•"/>
                </a:pPr>
                <a:endParaRPr lang="de-DE" sz="1600" dirty="0"/>
              </a:p>
              <a:p>
                <a:pPr marL="285750" indent="-285750">
                  <a:buClr>
                    <a:srgbClr val="95BF1E"/>
                  </a:buClr>
                  <a:buFont typeface="Arial" panose="020B0604020202020204" pitchFamily="34" charset="0"/>
                  <a:buChar char="•"/>
                </a:pPr>
                <a:r>
                  <a:rPr lang="de-DE" sz="1600" dirty="0" smtClean="0"/>
                  <a:t>Regelmäßige Absprachen</a:t>
                </a:r>
              </a:p>
              <a:p>
                <a:pPr marL="285750" indent="-285750">
                  <a:buClr>
                    <a:srgbClr val="95BF1E"/>
                  </a:buClr>
                  <a:buFont typeface="Arial" panose="020B0604020202020204" pitchFamily="34" charset="0"/>
                  <a:buChar char="•"/>
                </a:pPr>
                <a:endParaRPr lang="de-DE" sz="1600" dirty="0" smtClean="0"/>
              </a:p>
              <a:p>
                <a:pPr>
                  <a:buClr>
                    <a:srgbClr val="95BF1E"/>
                  </a:buClr>
                </a:pPr>
                <a:r>
                  <a:rPr lang="de-DE" sz="1600" dirty="0"/>
                  <a:t> </a:t>
                </a:r>
                <a:r>
                  <a:rPr lang="de-DE" sz="1600" dirty="0" smtClean="0"/>
                  <a:t>      Zeitlicher und finanzieller Aufwand </a:t>
                </a:r>
              </a:p>
              <a:p>
                <a:pPr>
                  <a:buClr>
                    <a:srgbClr val="95BF1E"/>
                  </a:buClr>
                </a:pPr>
                <a:r>
                  <a:rPr lang="de-DE" sz="1600" dirty="0"/>
                  <a:t> </a:t>
                </a:r>
                <a:r>
                  <a:rPr lang="de-DE" sz="1600" dirty="0" smtClean="0"/>
                  <a:t>      höher als bei homogenen Gruppen</a:t>
                </a:r>
                <a:endParaRPr lang="en-US" sz="1600" dirty="0"/>
              </a:p>
            </p:txBody>
          </p:sp>
          <p:cxnSp>
            <p:nvCxnSpPr>
              <p:cNvPr id="9" name="Gerade Verbindung mit Pfeil 8"/>
              <p:cNvCxnSpPr/>
              <p:nvPr/>
            </p:nvCxnSpPr>
            <p:spPr>
              <a:xfrm>
                <a:off x="7342099" y="4570295"/>
                <a:ext cx="216024" cy="0"/>
              </a:xfrm>
              <a:prstGeom prst="straightConnector1">
                <a:avLst/>
              </a:prstGeom>
              <a:ln>
                <a:solidFill>
                  <a:srgbClr val="95BF1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4276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77" y="1512330"/>
            <a:ext cx="5688632" cy="3744416"/>
          </a:xfrm>
          <a:prstGeom prst="rect">
            <a:avLst/>
          </a:prstGeom>
        </p:spPr>
      </p:pic>
      <p:sp>
        <p:nvSpPr>
          <p:cNvPr id="4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143933" y="620728"/>
            <a:ext cx="11904728" cy="360000"/>
          </a:xfrm>
        </p:spPr>
        <p:txBody>
          <a:bodyPr/>
          <a:lstStyle/>
          <a:p>
            <a:r>
              <a:rPr lang="de-DE" dirty="0" smtClean="0"/>
              <a:t>Mittagspause</a:t>
            </a: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24" y="1524585"/>
            <a:ext cx="5515239" cy="373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5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small" dirty="0" smtClean="0"/>
              <a:t>Inhalte</a:t>
            </a:r>
            <a:endParaRPr lang="de-DE" cap="small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0" y="1910140"/>
            <a:ext cx="12190413" cy="2188097"/>
            <a:chOff x="0" y="1852420"/>
            <a:chExt cx="12190413" cy="2188097"/>
          </a:xfrm>
        </p:grpSpPr>
        <p:grpSp>
          <p:nvGrpSpPr>
            <p:cNvPr id="5" name="Gruppieren 4"/>
            <p:cNvGrpSpPr/>
            <p:nvPr/>
          </p:nvGrpSpPr>
          <p:grpSpPr>
            <a:xfrm>
              <a:off x="0" y="2780925"/>
              <a:ext cx="12190413" cy="1259592"/>
              <a:chOff x="1587" y="2915369"/>
              <a:chExt cx="12190413" cy="1259592"/>
            </a:xfrm>
          </p:grpSpPr>
          <p:grpSp>
            <p:nvGrpSpPr>
              <p:cNvPr id="21" name="Gruppieren 20"/>
              <p:cNvGrpSpPr/>
              <p:nvPr/>
            </p:nvGrpSpPr>
            <p:grpSpPr>
              <a:xfrm>
                <a:off x="1587" y="2915372"/>
                <a:ext cx="12190413" cy="1259589"/>
                <a:chOff x="-1" y="3227529"/>
                <a:chExt cx="12190413" cy="1259589"/>
              </a:xfrm>
            </p:grpSpPr>
            <p:cxnSp>
              <p:nvCxnSpPr>
                <p:cNvPr id="22" name="Gerader Verbinder 3"/>
                <p:cNvCxnSpPr/>
                <p:nvPr/>
              </p:nvCxnSpPr>
              <p:spPr>
                <a:xfrm>
                  <a:off x="-1" y="3863507"/>
                  <a:ext cx="12190413" cy="0"/>
                </a:xfrm>
                <a:prstGeom prst="line">
                  <a:avLst/>
                </a:prstGeom>
                <a:ln w="571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Ellipse 4"/>
                <p:cNvSpPr/>
                <p:nvPr/>
              </p:nvSpPr>
              <p:spPr>
                <a:xfrm>
                  <a:off x="852597" y="3227529"/>
                  <a:ext cx="1275704" cy="125958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/>
                <a:p>
                  <a:pPr marL="549220" indent="-549220" algn="ctr"/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1" name="Ellipse 4"/>
              <p:cNvSpPr/>
              <p:nvPr/>
            </p:nvSpPr>
            <p:spPr>
              <a:xfrm>
                <a:off x="3136680" y="2915369"/>
                <a:ext cx="1275704" cy="125958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549220" indent="-549220" algn="ctr"/>
                <a:endParaRPr lang="de-DE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Ellipse 4"/>
              <p:cNvSpPr/>
              <p:nvPr/>
            </p:nvSpPr>
            <p:spPr>
              <a:xfrm>
                <a:off x="5419176" y="2915369"/>
                <a:ext cx="1275704" cy="125958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549220" indent="-549220" algn="ctr"/>
                <a:endParaRPr lang="de-DE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Ellipse 4"/>
              <p:cNvSpPr/>
              <p:nvPr/>
            </p:nvSpPr>
            <p:spPr>
              <a:xfrm>
                <a:off x="7794170" y="2915369"/>
                <a:ext cx="1275704" cy="125958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549220" indent="-549220" algn="ctr"/>
                <a:endParaRPr lang="de-DE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Ellipse 4"/>
              <p:cNvSpPr/>
              <p:nvPr/>
            </p:nvSpPr>
            <p:spPr>
              <a:xfrm>
                <a:off x="10169165" y="2915372"/>
                <a:ext cx="1275704" cy="125958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549220" indent="-549220" algn="ctr"/>
                <a:endParaRPr lang="de-DE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Textfeld 9"/>
            <p:cNvSpPr txBox="1"/>
            <p:nvPr/>
          </p:nvSpPr>
          <p:spPr>
            <a:xfrm>
              <a:off x="7511754" y="1852420"/>
              <a:ext cx="183736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 smtClean="0"/>
                <a:t>Interdisziplinarität </a:t>
              </a:r>
            </a:p>
            <a:p>
              <a:pPr algn="ctr"/>
              <a:r>
                <a:rPr lang="de-DE" sz="1600" dirty="0" smtClean="0"/>
                <a:t>in der </a:t>
              </a:r>
            </a:p>
            <a:p>
              <a:pPr algn="ctr"/>
              <a:r>
                <a:rPr lang="de-DE" sz="1600" dirty="0" smtClean="0"/>
                <a:t>Forschung</a:t>
              </a:r>
              <a:endParaRPr lang="en-US" sz="1600" dirty="0"/>
            </a:p>
          </p:txBody>
        </p: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3029090"/>
            <a:ext cx="762602" cy="76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Übung: </a:t>
            </a:r>
            <a:r>
              <a:rPr lang="de-DE" dirty="0" err="1" smtClean="0"/>
              <a:t>Tendering</a:t>
            </a:r>
            <a:endParaRPr lang="en-US" dirty="0"/>
          </a:p>
        </p:txBody>
      </p:sp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1908678045"/>
              </p:ext>
            </p:extLst>
          </p:nvPr>
        </p:nvGraphicFramePr>
        <p:xfrm>
          <a:off x="1559496" y="1412776"/>
          <a:ext cx="9505056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el 3"/>
          <p:cNvSpPr>
            <a:spLocks noGrp="1"/>
          </p:cNvSpPr>
          <p:nvPr>
            <p:ph type="title"/>
          </p:nvPr>
        </p:nvSpPr>
        <p:spPr>
          <a:xfrm>
            <a:off x="143339" y="200014"/>
            <a:ext cx="8572108" cy="360040"/>
          </a:xfrm>
        </p:spPr>
        <p:txBody>
          <a:bodyPr/>
          <a:lstStyle/>
          <a:p>
            <a:r>
              <a:rPr lang="de-DE" dirty="0" smtClean="0"/>
              <a:t>Interdisziplinarität in der Forschung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78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small" dirty="0" smtClean="0"/>
              <a:t>Inhalte</a:t>
            </a:r>
            <a:endParaRPr lang="de-DE" cap="small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0" y="2351381"/>
            <a:ext cx="12190413" cy="1746856"/>
            <a:chOff x="0" y="2293661"/>
            <a:chExt cx="12190413" cy="1746856"/>
          </a:xfrm>
        </p:grpSpPr>
        <p:grpSp>
          <p:nvGrpSpPr>
            <p:cNvPr id="5" name="Gruppieren 4"/>
            <p:cNvGrpSpPr/>
            <p:nvPr/>
          </p:nvGrpSpPr>
          <p:grpSpPr>
            <a:xfrm>
              <a:off x="0" y="2780925"/>
              <a:ext cx="12190413" cy="1259592"/>
              <a:chOff x="1587" y="2915369"/>
              <a:chExt cx="12190413" cy="1259592"/>
            </a:xfrm>
          </p:grpSpPr>
          <p:grpSp>
            <p:nvGrpSpPr>
              <p:cNvPr id="21" name="Gruppieren 20"/>
              <p:cNvGrpSpPr/>
              <p:nvPr/>
            </p:nvGrpSpPr>
            <p:grpSpPr>
              <a:xfrm>
                <a:off x="1587" y="2915372"/>
                <a:ext cx="12190413" cy="1259589"/>
                <a:chOff x="-1" y="3227529"/>
                <a:chExt cx="12190413" cy="1259589"/>
              </a:xfrm>
            </p:grpSpPr>
            <p:cxnSp>
              <p:nvCxnSpPr>
                <p:cNvPr id="22" name="Gerader Verbinder 3"/>
                <p:cNvCxnSpPr/>
                <p:nvPr/>
              </p:nvCxnSpPr>
              <p:spPr>
                <a:xfrm>
                  <a:off x="-1" y="3863507"/>
                  <a:ext cx="12190413" cy="0"/>
                </a:xfrm>
                <a:prstGeom prst="line">
                  <a:avLst/>
                </a:prstGeom>
                <a:ln w="571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Ellipse 4"/>
                <p:cNvSpPr/>
                <p:nvPr/>
              </p:nvSpPr>
              <p:spPr>
                <a:xfrm>
                  <a:off x="852597" y="3227529"/>
                  <a:ext cx="1275704" cy="125958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/>
                <a:p>
                  <a:pPr marL="549220" indent="-549220" algn="ctr"/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1" name="Ellipse 4"/>
              <p:cNvSpPr/>
              <p:nvPr/>
            </p:nvSpPr>
            <p:spPr>
              <a:xfrm>
                <a:off x="3136680" y="2915369"/>
                <a:ext cx="1275704" cy="125958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549220" indent="-549220" algn="ctr"/>
                <a:endParaRPr lang="de-DE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Ellipse 4"/>
              <p:cNvSpPr/>
              <p:nvPr/>
            </p:nvSpPr>
            <p:spPr>
              <a:xfrm>
                <a:off x="5419176" y="2915369"/>
                <a:ext cx="1275704" cy="125958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549220" indent="-549220" algn="ctr"/>
                <a:endParaRPr lang="de-DE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Ellipse 4"/>
              <p:cNvSpPr/>
              <p:nvPr/>
            </p:nvSpPr>
            <p:spPr>
              <a:xfrm>
                <a:off x="7794170" y="2915369"/>
                <a:ext cx="1275704" cy="125958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549220" indent="-549220" algn="ctr"/>
                <a:endParaRPr lang="de-DE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Ellipse 4"/>
              <p:cNvSpPr/>
              <p:nvPr/>
            </p:nvSpPr>
            <p:spPr>
              <a:xfrm>
                <a:off x="10169165" y="2915372"/>
                <a:ext cx="1275704" cy="125958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549220" indent="-549220" algn="ctr"/>
                <a:endParaRPr lang="de-DE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Textfeld 5"/>
            <p:cNvSpPr txBox="1"/>
            <p:nvPr/>
          </p:nvSpPr>
          <p:spPr>
            <a:xfrm>
              <a:off x="902013" y="2293661"/>
              <a:ext cx="11753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Einführung</a:t>
              </a:r>
              <a:endParaRPr lang="en-US" sz="1600" dirty="0"/>
            </a:p>
          </p:txBody>
        </p:sp>
      </p:grpSp>
      <p:pic>
        <p:nvPicPr>
          <p:cNvPr id="19" name="Grafik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05" y="3065560"/>
            <a:ext cx="753538" cy="75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5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Übung: </a:t>
            </a:r>
            <a:r>
              <a:rPr lang="de-DE" dirty="0" err="1" smtClean="0"/>
              <a:t>Tendering</a:t>
            </a:r>
            <a:endParaRPr lang="en-US" dirty="0"/>
          </a:p>
        </p:txBody>
      </p:sp>
      <p:sp>
        <p:nvSpPr>
          <p:cNvPr id="5" name="Ellipse 4"/>
          <p:cNvSpPr/>
          <p:nvPr/>
        </p:nvSpPr>
        <p:spPr>
          <a:xfrm>
            <a:off x="3143672" y="1772816"/>
            <a:ext cx="5661473" cy="3312368"/>
          </a:xfrm>
          <a:prstGeom prst="ellipse">
            <a:avLst/>
          </a:prstGeom>
          <a:gradFill flip="none" rotWithShape="1">
            <a:gsLst>
              <a:gs pos="0">
                <a:srgbClr val="98C01D">
                  <a:shade val="30000"/>
                  <a:satMod val="115000"/>
                </a:srgbClr>
              </a:gs>
              <a:gs pos="50000">
                <a:srgbClr val="98C01D">
                  <a:shade val="67500"/>
                  <a:satMod val="115000"/>
                </a:srgbClr>
              </a:gs>
              <a:gs pos="100000">
                <a:srgbClr val="98C01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4439372" y="2967335"/>
            <a:ext cx="3070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solidFill>
                  <a:schemeClr val="bg1"/>
                </a:solidFill>
              </a:rPr>
              <a:t>Reflexion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590" y="1553458"/>
            <a:ext cx="1261258" cy="129563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69" y="4263167"/>
            <a:ext cx="1255382" cy="114749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483116"/>
            <a:ext cx="936104" cy="108437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163" y="4364382"/>
            <a:ext cx="1444112" cy="937199"/>
          </a:xfrm>
          <a:prstGeom prst="rect">
            <a:avLst/>
          </a:prstGeom>
        </p:spPr>
      </p:pic>
      <p:sp>
        <p:nvSpPr>
          <p:cNvPr id="10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Interdisziplinarität in der Forschung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23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Klassisches Management</a:t>
            </a:r>
            <a:endParaRPr lang="en-US" dirty="0"/>
          </a:p>
        </p:txBody>
      </p:sp>
      <p:sp>
        <p:nvSpPr>
          <p:cNvPr id="10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Interdisziplinarität in der Forschung</a:t>
            </a:r>
            <a:endParaRPr lang="en-US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1829200" y="4553117"/>
            <a:ext cx="7920880" cy="664192"/>
            <a:chOff x="685984" y="4752855"/>
            <a:chExt cx="7920880" cy="664192"/>
          </a:xfrm>
        </p:grpSpPr>
        <p:cxnSp>
          <p:nvCxnSpPr>
            <p:cNvPr id="13" name="Gerade Verbindung 1026"/>
            <p:cNvCxnSpPr>
              <a:stCxn id="29" idx="2"/>
            </p:cNvCxnSpPr>
            <p:nvPr/>
          </p:nvCxnSpPr>
          <p:spPr bwMode="auto">
            <a:xfrm flipH="1">
              <a:off x="685984" y="4752855"/>
              <a:ext cx="3960440" cy="66419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Gerade Verbindung 1029"/>
            <p:cNvCxnSpPr>
              <a:stCxn id="29" idx="2"/>
            </p:cNvCxnSpPr>
            <p:nvPr/>
          </p:nvCxnSpPr>
          <p:spPr bwMode="auto">
            <a:xfrm flipH="1">
              <a:off x="2729372" y="4752855"/>
              <a:ext cx="1917052" cy="66419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1031"/>
            <p:cNvCxnSpPr>
              <a:stCxn id="29" idx="2"/>
            </p:cNvCxnSpPr>
            <p:nvPr/>
          </p:nvCxnSpPr>
          <p:spPr bwMode="auto">
            <a:xfrm>
              <a:off x="4646424" y="4752855"/>
              <a:ext cx="216" cy="66419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Gerade Verbindung 1033"/>
            <p:cNvCxnSpPr>
              <a:stCxn id="29" idx="2"/>
            </p:cNvCxnSpPr>
            <p:nvPr/>
          </p:nvCxnSpPr>
          <p:spPr bwMode="auto">
            <a:xfrm>
              <a:off x="4646424" y="4752855"/>
              <a:ext cx="2034444" cy="66419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Gerade Verbindung 1035"/>
            <p:cNvCxnSpPr>
              <a:stCxn id="29" idx="2"/>
            </p:cNvCxnSpPr>
            <p:nvPr/>
          </p:nvCxnSpPr>
          <p:spPr bwMode="auto">
            <a:xfrm>
              <a:off x="4646424" y="4752855"/>
              <a:ext cx="3960440" cy="66419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1" name="Sechseck 20"/>
          <p:cNvSpPr/>
          <p:nvPr/>
        </p:nvSpPr>
        <p:spPr bwMode="auto">
          <a:xfrm>
            <a:off x="4519830" y="1163155"/>
            <a:ext cx="2448272" cy="483305"/>
          </a:xfrm>
          <a:prstGeom prst="hexagon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b="1" dirty="0">
                <a:solidFill>
                  <a:schemeClr val="bg1"/>
                </a:solidFill>
                <a:cs typeface="Arial" charset="0"/>
              </a:rPr>
              <a:t>„Führung“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875200" y="5044116"/>
            <a:ext cx="9828880" cy="792088"/>
            <a:chOff x="56456" y="4725144"/>
            <a:chExt cx="9828880" cy="792088"/>
          </a:xfrm>
        </p:grpSpPr>
        <p:cxnSp>
          <p:nvCxnSpPr>
            <p:cNvPr id="23" name="Gerade Verbindung 19"/>
            <p:cNvCxnSpPr/>
            <p:nvPr/>
          </p:nvCxnSpPr>
          <p:spPr bwMode="auto">
            <a:xfrm>
              <a:off x="272480" y="5119517"/>
              <a:ext cx="9433048" cy="1077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Sechseck 23"/>
            <p:cNvSpPr/>
            <p:nvPr/>
          </p:nvSpPr>
          <p:spPr bwMode="auto">
            <a:xfrm>
              <a:off x="2036676" y="4725144"/>
              <a:ext cx="1908000" cy="792088"/>
            </a:xfrm>
            <a:prstGeom prst="hexagon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dirty="0">
                  <a:solidFill>
                    <a:schemeClr val="bg1"/>
                  </a:solidFill>
                  <a:cs typeface="Arial" charset="0"/>
                </a:rPr>
                <a:t>Personal-wirtschaft</a:t>
              </a:r>
            </a:p>
          </p:txBody>
        </p:sp>
        <p:sp>
          <p:nvSpPr>
            <p:cNvPr id="25" name="Sechseck 24"/>
            <p:cNvSpPr/>
            <p:nvPr/>
          </p:nvSpPr>
          <p:spPr bwMode="auto">
            <a:xfrm>
              <a:off x="4016896" y="4725144"/>
              <a:ext cx="1908000" cy="792000"/>
            </a:xfrm>
            <a:prstGeom prst="hexagon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dirty="0">
                  <a:solidFill>
                    <a:schemeClr val="bg1"/>
                  </a:solidFill>
                  <a:cs typeface="Arial" charset="0"/>
                </a:rPr>
                <a:t>Finanzierung</a:t>
              </a:r>
            </a:p>
          </p:txBody>
        </p:sp>
        <p:sp>
          <p:nvSpPr>
            <p:cNvPr id="26" name="Sechseck 25"/>
            <p:cNvSpPr/>
            <p:nvPr/>
          </p:nvSpPr>
          <p:spPr bwMode="auto">
            <a:xfrm>
              <a:off x="56456" y="4725144"/>
              <a:ext cx="1908000" cy="792000"/>
            </a:xfrm>
            <a:prstGeom prst="hexagon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dirty="0">
                  <a:solidFill>
                    <a:schemeClr val="bg1"/>
                  </a:solidFill>
                  <a:cs typeface="Arial" charset="0"/>
                </a:rPr>
                <a:t>Verwaltung</a:t>
              </a:r>
            </a:p>
          </p:txBody>
        </p:sp>
        <p:sp>
          <p:nvSpPr>
            <p:cNvPr id="27" name="Sechseck 26"/>
            <p:cNvSpPr/>
            <p:nvPr/>
          </p:nvSpPr>
          <p:spPr bwMode="auto">
            <a:xfrm>
              <a:off x="5997116" y="4725144"/>
              <a:ext cx="1908000" cy="792000"/>
            </a:xfrm>
            <a:prstGeom prst="hexagon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dirty="0">
                  <a:solidFill>
                    <a:schemeClr val="bg1"/>
                  </a:solidFill>
                  <a:cs typeface="Arial" charset="0"/>
                </a:rPr>
                <a:t>Beschaffung</a:t>
              </a:r>
            </a:p>
          </p:txBody>
        </p:sp>
        <p:sp>
          <p:nvSpPr>
            <p:cNvPr id="28" name="Sechseck 27"/>
            <p:cNvSpPr/>
            <p:nvPr/>
          </p:nvSpPr>
          <p:spPr bwMode="auto">
            <a:xfrm>
              <a:off x="7977336" y="4725144"/>
              <a:ext cx="1908000" cy="792000"/>
            </a:xfrm>
            <a:prstGeom prst="hexagon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dirty="0">
                  <a:solidFill>
                    <a:schemeClr val="bg1"/>
                  </a:solidFill>
                  <a:cs typeface="Arial" charset="0"/>
                </a:rPr>
                <a:t>Absatz</a:t>
              </a:r>
            </a:p>
          </p:txBody>
        </p:sp>
      </p:grpSp>
      <p:sp>
        <p:nvSpPr>
          <p:cNvPr id="29" name="Textfeld 28"/>
          <p:cNvSpPr txBox="1"/>
          <p:nvPr/>
        </p:nvSpPr>
        <p:spPr>
          <a:xfrm>
            <a:off x="4511608" y="4161554"/>
            <a:ext cx="255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prstClr val="black"/>
                </a:solidFill>
                <a:latin typeface="Arial" charset="0"/>
                <a:cs typeface="Arial" charset="0"/>
              </a:rPr>
              <a:t>von folgenden Bereichen</a:t>
            </a:r>
          </a:p>
        </p:txBody>
      </p:sp>
      <p:grpSp>
        <p:nvGrpSpPr>
          <p:cNvPr id="30" name="Gruppieren 29"/>
          <p:cNvGrpSpPr/>
          <p:nvPr/>
        </p:nvGrpSpPr>
        <p:grpSpPr>
          <a:xfrm>
            <a:off x="3588785" y="3575724"/>
            <a:ext cx="4401710" cy="502044"/>
            <a:chOff x="2846682" y="3428273"/>
            <a:chExt cx="4401710" cy="565513"/>
          </a:xfrm>
        </p:grpSpPr>
        <p:cxnSp>
          <p:nvCxnSpPr>
            <p:cNvPr id="31" name="Gerade Verbindung 22"/>
            <p:cNvCxnSpPr>
              <a:stCxn id="36" idx="1"/>
            </p:cNvCxnSpPr>
            <p:nvPr/>
          </p:nvCxnSpPr>
          <p:spPr bwMode="auto">
            <a:xfrm>
              <a:off x="2846682" y="3465576"/>
              <a:ext cx="2200855" cy="52225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24"/>
            <p:cNvCxnSpPr/>
            <p:nvPr/>
          </p:nvCxnSpPr>
          <p:spPr bwMode="auto">
            <a:xfrm flipH="1">
              <a:off x="5047537" y="3428273"/>
              <a:ext cx="3" cy="56551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26"/>
            <p:cNvCxnSpPr>
              <a:stCxn id="38" idx="2"/>
            </p:cNvCxnSpPr>
            <p:nvPr/>
          </p:nvCxnSpPr>
          <p:spPr bwMode="auto">
            <a:xfrm flipH="1">
              <a:off x="5047537" y="3465576"/>
              <a:ext cx="2200855" cy="52225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uppieren 33"/>
          <p:cNvGrpSpPr/>
          <p:nvPr/>
        </p:nvGrpSpPr>
        <p:grpSpPr>
          <a:xfrm>
            <a:off x="1055440" y="1988840"/>
            <a:ext cx="9433048" cy="1620000"/>
            <a:chOff x="272480" y="1713013"/>
            <a:chExt cx="9433048" cy="1620000"/>
          </a:xfrm>
        </p:grpSpPr>
        <p:cxnSp>
          <p:nvCxnSpPr>
            <p:cNvPr id="35" name="Gerade Verbindung 15"/>
            <p:cNvCxnSpPr/>
            <p:nvPr/>
          </p:nvCxnSpPr>
          <p:spPr bwMode="auto">
            <a:xfrm>
              <a:off x="272480" y="2536221"/>
              <a:ext cx="9433048" cy="1077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Sechseck 35"/>
            <p:cNvSpPr/>
            <p:nvPr/>
          </p:nvSpPr>
          <p:spPr bwMode="auto">
            <a:xfrm>
              <a:off x="1230825" y="1713013"/>
              <a:ext cx="1980000" cy="1620000"/>
            </a:xfrm>
            <a:prstGeom prst="hexagon">
              <a:avLst/>
            </a:prstGeom>
            <a:solidFill>
              <a:srgbClr val="95BF1E"/>
            </a:solidFill>
            <a:ln w="1270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>
                  <a:solidFill>
                    <a:schemeClr val="bg1"/>
                  </a:solidFill>
                  <a:cs typeface="Arial" charset="0"/>
                </a:rPr>
                <a:t>Planung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00" dirty="0">
                  <a:solidFill>
                    <a:schemeClr val="bg1"/>
                  </a:solidFill>
                  <a:cs typeface="Arial" charset="0"/>
                </a:rPr>
                <a:t>Zielsetzung, Entscheidung,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00" dirty="0">
                  <a:solidFill>
                    <a:schemeClr val="bg1"/>
                  </a:solidFill>
                  <a:cs typeface="Arial" charset="0"/>
                </a:rPr>
                <a:t>Aufgabendefinition</a:t>
              </a:r>
            </a:p>
          </p:txBody>
        </p:sp>
        <p:sp>
          <p:nvSpPr>
            <p:cNvPr id="37" name="Sechseck 36"/>
            <p:cNvSpPr/>
            <p:nvPr/>
          </p:nvSpPr>
          <p:spPr bwMode="auto">
            <a:xfrm>
              <a:off x="4016680" y="1713013"/>
              <a:ext cx="2016220" cy="1620000"/>
            </a:xfrm>
            <a:prstGeom prst="hexagon">
              <a:avLst/>
            </a:prstGeom>
            <a:solidFill>
              <a:srgbClr val="95BF1E"/>
            </a:solidFill>
            <a:ln w="1270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>
                  <a:solidFill>
                    <a:schemeClr val="bg1"/>
                  </a:solidFill>
                  <a:cs typeface="Arial" charset="0"/>
                </a:rPr>
                <a:t>Realisierung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00" dirty="0">
                  <a:solidFill>
                    <a:schemeClr val="bg1"/>
                  </a:solidFill>
                  <a:cs typeface="Arial" charset="0"/>
                </a:rPr>
                <a:t>Organisation, Kommunikation, Information, koordinieren, motivieren und unterstützen von MA</a:t>
              </a:r>
            </a:p>
          </p:txBody>
        </p:sp>
        <p:sp>
          <p:nvSpPr>
            <p:cNvPr id="38" name="Sechseck 37"/>
            <p:cNvSpPr/>
            <p:nvPr/>
          </p:nvSpPr>
          <p:spPr bwMode="auto">
            <a:xfrm>
              <a:off x="6802535" y="1713013"/>
              <a:ext cx="1980000" cy="1620000"/>
            </a:xfrm>
            <a:prstGeom prst="hexagon">
              <a:avLst/>
            </a:prstGeom>
            <a:solidFill>
              <a:srgbClr val="95BF1E"/>
            </a:solidFill>
            <a:ln w="1270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 smtClean="0">
                  <a:solidFill>
                    <a:schemeClr val="bg1"/>
                  </a:solidFill>
                  <a:cs typeface="Arial" charset="0"/>
                </a:rPr>
                <a:t>Kontrolle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00" dirty="0" smtClean="0">
                  <a:solidFill>
                    <a:schemeClr val="bg1"/>
                  </a:solidFill>
                  <a:cs typeface="Arial" charset="0"/>
                </a:rPr>
                <a:t>Rückmeldung</a:t>
              </a:r>
              <a:r>
                <a:rPr lang="de-DE" sz="1000" dirty="0">
                  <a:solidFill>
                    <a:schemeClr val="bg1"/>
                  </a:solidFill>
                  <a:cs typeface="Arial" charset="0"/>
                </a:rPr>
                <a:t>,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00" dirty="0">
                  <a:solidFill>
                    <a:schemeClr val="bg1"/>
                  </a:solidFill>
                  <a:cs typeface="Arial" charset="0"/>
                </a:rPr>
                <a:t>Soll-/Ist-Vergleich</a:t>
              </a:r>
            </a:p>
          </p:txBody>
        </p:sp>
      </p:grpSp>
      <p:sp>
        <p:nvSpPr>
          <p:cNvPr id="39" name="Textfeld 38"/>
          <p:cNvSpPr txBox="1"/>
          <p:nvPr/>
        </p:nvSpPr>
        <p:spPr>
          <a:xfrm>
            <a:off x="9048328" y="5971155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800" dirty="0">
                <a:solidFill>
                  <a:prstClr val="black"/>
                </a:solidFill>
                <a:latin typeface="Calibri"/>
                <a:cs typeface="Arial" charset="0"/>
              </a:rPr>
              <a:t>wirtschaftslexikon.gabler.de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800" dirty="0">
                <a:solidFill>
                  <a:prstClr val="black"/>
                </a:solidFill>
                <a:latin typeface="Calibri"/>
                <a:cs typeface="Arial" charset="0"/>
              </a:rPr>
              <a:t>businessdictionary.com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99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Klassisches vs. Partizipatives Management</a:t>
            </a:r>
            <a:endParaRPr lang="en-US" dirty="0"/>
          </a:p>
        </p:txBody>
      </p:sp>
      <p:sp>
        <p:nvSpPr>
          <p:cNvPr id="10" name="Titel 3"/>
          <p:cNvSpPr>
            <a:spLocks noGrp="1"/>
          </p:cNvSpPr>
          <p:nvPr>
            <p:ph type="title"/>
          </p:nvPr>
        </p:nvSpPr>
        <p:spPr>
          <a:xfrm>
            <a:off x="143933" y="199873"/>
            <a:ext cx="8572108" cy="360040"/>
          </a:xfrm>
        </p:spPr>
        <p:txBody>
          <a:bodyPr/>
          <a:lstStyle/>
          <a:p>
            <a:r>
              <a:rPr lang="de-DE" dirty="0" smtClean="0"/>
              <a:t>Interdisziplinarität in der Forschung</a:t>
            </a:r>
            <a:endParaRPr lang="en-US" dirty="0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109345" y="2670808"/>
            <a:ext cx="3596207" cy="5990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/>
          <a:lstStyle>
            <a:lvl1pPr defTabSz="76200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fontAlgn="base">
              <a:spcBef>
                <a:spcPts val="6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de-DE" sz="15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Direkt</a:t>
            </a:r>
          </a:p>
          <a:p>
            <a:pPr marL="285750" indent="-285750" fontAlgn="base">
              <a:spcBef>
                <a:spcPts val="6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de-DE" sz="15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Individuell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de-DE" sz="1500" b="1" dirty="0">
              <a:solidFill>
                <a:srgbClr val="4D4D4D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310863" y="2670808"/>
            <a:ext cx="3595807" cy="5990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/>
          <a:lstStyle>
            <a:defPPr>
              <a:defRPr lang="de-DE"/>
            </a:defPPr>
            <a:lvl1pPr marL="285750" indent="-285750" defTabSz="762000">
              <a:spcBef>
                <a:spcPts val="60"/>
              </a:spcBef>
              <a:buFont typeface="Wingdings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742950" indent="-285750" defTabSz="762000">
              <a:defRPr>
                <a:latin typeface="Arial" pitchFamily="34" charset="0"/>
              </a:defRPr>
            </a:lvl2pPr>
            <a:lvl3pPr marL="1143000" indent="-228600" defTabSz="762000">
              <a:defRPr>
                <a:latin typeface="Arial" pitchFamily="34" charset="0"/>
              </a:defRPr>
            </a:lvl3pPr>
            <a:lvl4pPr marL="1600200" indent="-228600" defTabSz="762000">
              <a:defRPr>
                <a:latin typeface="Arial" pitchFamily="34" charset="0"/>
              </a:defRPr>
            </a:lvl4pPr>
            <a:lvl5pPr marL="2057400" indent="-228600" defTabSz="762000">
              <a:defRPr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de-DE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Indirekt 	</a:t>
            </a:r>
          </a:p>
          <a:p>
            <a:pPr fontAlgn="base">
              <a:spcAft>
                <a:spcPct val="0"/>
              </a:spcAft>
            </a:pPr>
            <a:r>
              <a:rPr lang="de-DE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Kollektiv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7109345" y="3313603"/>
            <a:ext cx="3596207" cy="8205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/>
          <a:lstStyle>
            <a:defPPr>
              <a:defRPr lang="de-DE"/>
            </a:defPPr>
            <a:lvl1pPr marL="285750" indent="-285750" defTabSz="762000">
              <a:spcBef>
                <a:spcPts val="60"/>
              </a:spcBef>
              <a:buFont typeface="Wingdings" pitchFamily="2" charset="2"/>
              <a:buChar char="§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742950" indent="-285750" defTabSz="762000">
              <a:defRPr>
                <a:latin typeface="Arial" pitchFamily="34" charset="0"/>
              </a:defRPr>
            </a:lvl2pPr>
            <a:lvl3pPr marL="1143000" indent="-228600" defTabSz="762000">
              <a:defRPr>
                <a:latin typeface="Arial" pitchFamily="34" charset="0"/>
              </a:defRPr>
            </a:lvl3pPr>
            <a:lvl4pPr marL="1600200" indent="-228600" defTabSz="762000">
              <a:defRPr>
                <a:latin typeface="Arial" pitchFamily="34" charset="0"/>
              </a:defRPr>
            </a:lvl4pPr>
            <a:lvl5pPr marL="2057400" indent="-228600" defTabSz="762000">
              <a:defRPr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de-DE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Kompetenzbasiert</a:t>
            </a:r>
          </a:p>
          <a:p>
            <a:pPr fontAlgn="base">
              <a:spcAft>
                <a:spcPct val="0"/>
              </a:spcAft>
            </a:pPr>
            <a:r>
              <a:rPr lang="de-DE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Kooperativ</a:t>
            </a:r>
          </a:p>
          <a:p>
            <a:pPr fontAlgn="base">
              <a:spcAft>
                <a:spcPct val="0"/>
              </a:spcAft>
            </a:pPr>
            <a:r>
              <a:rPr lang="de-DE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Mit-/Selbstbestimmt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3310862" y="3313603"/>
            <a:ext cx="3580456" cy="8205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/>
          <a:lstStyle>
            <a:defPPr>
              <a:defRPr lang="de-DE"/>
            </a:defPPr>
            <a:lvl1pPr marL="285750" indent="-285750" defTabSz="762000">
              <a:spcBef>
                <a:spcPts val="60"/>
              </a:spcBef>
              <a:buFont typeface="Wingdings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742950" indent="-285750" defTabSz="762000">
              <a:defRPr>
                <a:latin typeface="Arial" pitchFamily="34" charset="0"/>
              </a:defRPr>
            </a:lvl2pPr>
            <a:lvl3pPr marL="1143000" indent="-228600" defTabSz="762000">
              <a:defRPr>
                <a:latin typeface="Arial" pitchFamily="34" charset="0"/>
              </a:defRPr>
            </a:lvl3pPr>
            <a:lvl4pPr marL="1600200" indent="-228600" defTabSz="762000">
              <a:defRPr>
                <a:latin typeface="Arial" pitchFamily="34" charset="0"/>
              </a:defRPr>
            </a:lvl4pPr>
            <a:lvl5pPr marL="2057400" indent="-228600" defTabSz="762000">
              <a:defRPr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de-DE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Autoritär</a:t>
            </a:r>
          </a:p>
          <a:p>
            <a:pPr fontAlgn="base">
              <a:spcAft>
                <a:spcPct val="0"/>
              </a:spcAft>
            </a:pPr>
            <a:r>
              <a:rPr lang="de-DE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Paternalistisch</a:t>
            </a:r>
          </a:p>
          <a:p>
            <a:pPr fontAlgn="base">
              <a:spcAft>
                <a:spcPct val="0"/>
              </a:spcAft>
            </a:pPr>
            <a:r>
              <a:rPr lang="de-DE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Fremdbestimmt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7109345" y="4177917"/>
            <a:ext cx="3596207" cy="8274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/>
          <a:lstStyle>
            <a:lvl1pPr defTabSz="76200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fontAlgn="base">
              <a:spcBef>
                <a:spcPts val="6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de-DE" sz="15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Dezentralisiert</a:t>
            </a:r>
          </a:p>
          <a:p>
            <a:pPr marL="285750" indent="-285750" fontAlgn="base">
              <a:spcBef>
                <a:spcPts val="6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de-DE" sz="15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Partizipativ</a:t>
            </a:r>
          </a:p>
          <a:p>
            <a:pPr marL="285750" indent="-285750" fontAlgn="base">
              <a:spcBef>
                <a:spcPts val="6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de-DE" sz="15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Transparent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de-DE" sz="1500" b="1" dirty="0">
              <a:solidFill>
                <a:srgbClr val="4D4D4D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310862" y="4177917"/>
            <a:ext cx="3580456" cy="8274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/>
          <a:lstStyle>
            <a:lvl1pPr defTabSz="76200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fontAlgn="base">
              <a:spcBef>
                <a:spcPts val="6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de-DE" sz="15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Zentralisiert</a:t>
            </a:r>
          </a:p>
          <a:p>
            <a:pPr marL="285750" indent="-285750" fontAlgn="base">
              <a:spcBef>
                <a:spcPts val="6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endParaRPr lang="de-DE" sz="150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Arial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de-DE" sz="1500" b="1" dirty="0">
              <a:solidFill>
                <a:srgbClr val="4D4D4D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7109344" y="2065577"/>
            <a:ext cx="3592012" cy="5614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/>
          <a:lstStyle>
            <a:lvl1pPr defTabSz="76200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fontAlgn="base">
              <a:spcBef>
                <a:spcPts val="6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de-DE" sz="15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charset="0"/>
              </a:rPr>
              <a:t>Abgeflacht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de-DE" sz="1500" b="1" dirty="0">
              <a:solidFill>
                <a:srgbClr val="4D4D4D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3310863" y="2065577"/>
            <a:ext cx="3595807" cy="5614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/>
          <a:lstStyle>
            <a:defPPr>
              <a:defRPr lang="de-DE"/>
            </a:defPPr>
            <a:lvl1pPr marL="285750" indent="-285750" defTabSz="762000">
              <a:spcBef>
                <a:spcPts val="60"/>
              </a:spcBef>
              <a:buFont typeface="Wingdings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742950" indent="-285750" defTabSz="762000">
              <a:defRPr>
                <a:latin typeface="Arial" pitchFamily="34" charset="0"/>
              </a:defRPr>
            </a:lvl2pPr>
            <a:lvl3pPr marL="1143000" indent="-228600" defTabSz="762000">
              <a:defRPr>
                <a:latin typeface="Arial" pitchFamily="34" charset="0"/>
              </a:defRPr>
            </a:lvl3pPr>
            <a:lvl4pPr marL="1600200" indent="-228600" defTabSz="762000">
              <a:defRPr>
                <a:latin typeface="Arial" pitchFamily="34" charset="0"/>
              </a:defRPr>
            </a:lvl4pPr>
            <a:lvl5pPr marL="2057400" indent="-228600" defTabSz="762000">
              <a:defRPr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de-DE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Steil</a:t>
            </a:r>
          </a:p>
          <a:p>
            <a:pPr fontAlgn="base">
              <a:spcAft>
                <a:spcPct val="0"/>
              </a:spcAft>
            </a:pPr>
            <a:r>
              <a:rPr lang="de-DE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Top Down</a:t>
            </a:r>
          </a:p>
          <a:p>
            <a:pPr marL="0" indent="0" fontAlgn="base">
              <a:spcAft>
                <a:spcPct val="0"/>
              </a:spcAft>
              <a:buNone/>
            </a:pPr>
            <a:r>
              <a:rPr lang="de-DE" sz="15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 </a:t>
            </a:r>
          </a:p>
          <a:p>
            <a:pPr fontAlgn="base">
              <a:spcAft>
                <a:spcPct val="0"/>
              </a:spcAft>
            </a:pPr>
            <a:endParaRPr lang="de-DE" sz="150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1511679" y="2667827"/>
            <a:ext cx="1750816" cy="611435"/>
          </a:xfrm>
          <a:prstGeom prst="rect">
            <a:avLst/>
          </a:prstGeom>
          <a:solidFill>
            <a:srgbClr val="95BF1E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dirty="0">
                <a:solidFill>
                  <a:schemeClr val="bg1"/>
                </a:solidFill>
                <a:cs typeface="Arial" charset="0"/>
              </a:rPr>
              <a:t>Beteiligung der Mitarbeiter</a:t>
            </a:r>
          </a:p>
        </p:txBody>
      </p:sp>
      <p:sp>
        <p:nvSpPr>
          <p:cNvPr id="24" name="Rechteck 23"/>
          <p:cNvSpPr/>
          <p:nvPr/>
        </p:nvSpPr>
        <p:spPr bwMode="auto">
          <a:xfrm>
            <a:off x="1511679" y="2065576"/>
            <a:ext cx="1750816" cy="567884"/>
          </a:xfrm>
          <a:prstGeom prst="rect">
            <a:avLst/>
          </a:prstGeom>
          <a:solidFill>
            <a:srgbClr val="95BF1E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dirty="0">
                <a:solidFill>
                  <a:schemeClr val="bg1"/>
                </a:solidFill>
                <a:cs typeface="Arial" charset="0"/>
              </a:rPr>
              <a:t>Hierarchie</a:t>
            </a:r>
          </a:p>
        </p:txBody>
      </p:sp>
      <p:sp>
        <p:nvSpPr>
          <p:cNvPr id="25" name="Rechteck 24"/>
          <p:cNvSpPr/>
          <p:nvPr/>
        </p:nvSpPr>
        <p:spPr bwMode="auto">
          <a:xfrm>
            <a:off x="3310862" y="1162288"/>
            <a:ext cx="3600000" cy="852488"/>
          </a:xfrm>
          <a:prstGeom prst="rect">
            <a:avLst/>
          </a:prstGeom>
          <a:solidFill>
            <a:srgbClr val="95BF1E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prstClr val="white"/>
                </a:solidFill>
                <a:cs typeface="Arial" charset="0"/>
              </a:rPr>
              <a:t>Klassisches Management</a:t>
            </a:r>
          </a:p>
        </p:txBody>
      </p:sp>
      <p:sp>
        <p:nvSpPr>
          <p:cNvPr id="26" name="Rechteck 25"/>
          <p:cNvSpPr/>
          <p:nvPr/>
        </p:nvSpPr>
        <p:spPr bwMode="auto">
          <a:xfrm>
            <a:off x="7109344" y="1162288"/>
            <a:ext cx="3600000" cy="852488"/>
          </a:xfrm>
          <a:prstGeom prst="rect">
            <a:avLst/>
          </a:prstGeom>
          <a:solidFill>
            <a:srgbClr val="95BF1E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prstClr val="white"/>
                </a:solidFill>
                <a:cs typeface="Arial" charset="0"/>
              </a:rPr>
              <a:t>Partizipatives Management</a:t>
            </a:r>
          </a:p>
        </p:txBody>
      </p:sp>
      <p:sp>
        <p:nvSpPr>
          <p:cNvPr id="27" name="Rechteck 26"/>
          <p:cNvSpPr/>
          <p:nvPr/>
        </p:nvSpPr>
        <p:spPr bwMode="auto">
          <a:xfrm>
            <a:off x="1511679" y="3313628"/>
            <a:ext cx="1750816" cy="829923"/>
          </a:xfrm>
          <a:prstGeom prst="rect">
            <a:avLst/>
          </a:prstGeom>
          <a:solidFill>
            <a:srgbClr val="95BF1E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dirty="0">
                <a:solidFill>
                  <a:schemeClr val="bg1"/>
                </a:solidFill>
                <a:cs typeface="Arial" charset="0"/>
              </a:rPr>
              <a:t>Führungsstil</a:t>
            </a:r>
          </a:p>
        </p:txBody>
      </p:sp>
      <p:sp>
        <p:nvSpPr>
          <p:cNvPr id="28" name="Rechteck 27"/>
          <p:cNvSpPr/>
          <p:nvPr/>
        </p:nvSpPr>
        <p:spPr bwMode="auto">
          <a:xfrm>
            <a:off x="1511679" y="4177916"/>
            <a:ext cx="1750816" cy="836898"/>
          </a:xfrm>
          <a:prstGeom prst="rect">
            <a:avLst/>
          </a:prstGeom>
          <a:solidFill>
            <a:srgbClr val="95BF1E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dirty="0" smtClean="0">
                <a:solidFill>
                  <a:schemeClr val="bg1"/>
                </a:solidFill>
                <a:cs typeface="Arial" charset="0"/>
              </a:rPr>
              <a:t>Entscheidungsprozesse</a:t>
            </a:r>
            <a:endParaRPr lang="de-DE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6954639" y="1162288"/>
            <a:ext cx="110929" cy="38557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200" b="1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511680" y="5031664"/>
            <a:ext cx="9198065" cy="625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>
              <a:defRPr sz="1200" b="1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10744050" y="1162289"/>
            <a:ext cx="60732" cy="39319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200" b="1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2" name="Rechteck 31"/>
          <p:cNvSpPr/>
          <p:nvPr/>
        </p:nvSpPr>
        <p:spPr bwMode="auto">
          <a:xfrm>
            <a:off x="1511680" y="1162288"/>
            <a:ext cx="1750815" cy="852488"/>
          </a:xfrm>
          <a:prstGeom prst="rect">
            <a:avLst/>
          </a:prstGeom>
          <a:solidFill>
            <a:srgbClr val="95BF1E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200" b="1" dirty="0">
              <a:solidFill>
                <a:srgbClr val="E7ECED">
                  <a:lumMod val="25000"/>
                </a:srgbClr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4" b="48492" l="0" r="40249"/>
                    </a14:imgEffect>
                  </a14:imgLayer>
                </a14:imgProps>
              </a:ext>
            </a:extLst>
          </a:blip>
          <a:srcRect r="60979" b="50000"/>
          <a:stretch/>
        </p:blipFill>
        <p:spPr>
          <a:xfrm>
            <a:off x="6173652" y="1189661"/>
            <a:ext cx="751977" cy="795634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5"/>
          <a:srcRect t="55698" r="60979"/>
          <a:stretch/>
        </p:blipFill>
        <p:spPr>
          <a:xfrm>
            <a:off x="10016631" y="1291951"/>
            <a:ext cx="692713" cy="649398"/>
          </a:xfrm>
          <a:prstGeom prst="rect">
            <a:avLst/>
          </a:prstGeom>
        </p:spPr>
      </p:pic>
      <p:grpSp>
        <p:nvGrpSpPr>
          <p:cNvPr id="35" name="Gruppieren 34"/>
          <p:cNvGrpSpPr/>
          <p:nvPr/>
        </p:nvGrpSpPr>
        <p:grpSpPr>
          <a:xfrm>
            <a:off x="1343472" y="5393193"/>
            <a:ext cx="9577064" cy="745398"/>
            <a:chOff x="272480" y="1715451"/>
            <a:chExt cx="9433048" cy="1620001"/>
          </a:xfrm>
          <a:solidFill>
            <a:schemeClr val="bg1">
              <a:lumMod val="50000"/>
            </a:schemeClr>
          </a:solidFill>
        </p:grpSpPr>
        <p:cxnSp>
          <p:nvCxnSpPr>
            <p:cNvPr id="36" name="Gerade Verbindung 15"/>
            <p:cNvCxnSpPr/>
            <p:nvPr/>
          </p:nvCxnSpPr>
          <p:spPr bwMode="auto">
            <a:xfrm>
              <a:off x="272480" y="2536221"/>
              <a:ext cx="9433048" cy="10771"/>
            </a:xfrm>
            <a:prstGeom prst="line">
              <a:avLst/>
            </a:prstGeom>
            <a:grpFill/>
            <a:ln w="285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" name="Sechseck 36"/>
            <p:cNvSpPr/>
            <p:nvPr/>
          </p:nvSpPr>
          <p:spPr bwMode="auto">
            <a:xfrm>
              <a:off x="1280592" y="1715451"/>
              <a:ext cx="1980000" cy="1620001"/>
            </a:xfrm>
            <a:prstGeom prst="hexagon">
              <a:avLst/>
            </a:prstGeom>
            <a:grpFill/>
            <a:ln w="1270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b="1" dirty="0">
                  <a:solidFill>
                    <a:schemeClr val="bg1"/>
                  </a:solidFill>
                  <a:cs typeface="Arial" charset="0"/>
                </a:rPr>
                <a:t>Planung</a:t>
              </a:r>
            </a:p>
          </p:txBody>
        </p:sp>
        <p:sp>
          <p:nvSpPr>
            <p:cNvPr id="38" name="Sechseck 37"/>
            <p:cNvSpPr/>
            <p:nvPr/>
          </p:nvSpPr>
          <p:spPr bwMode="auto">
            <a:xfrm>
              <a:off x="4016896" y="1715451"/>
              <a:ext cx="2000523" cy="1620001"/>
            </a:xfrm>
            <a:prstGeom prst="hexagon">
              <a:avLst/>
            </a:prstGeom>
            <a:grpFill/>
            <a:ln w="1270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b="1" dirty="0">
                  <a:solidFill>
                    <a:schemeClr val="bg1"/>
                  </a:solidFill>
                  <a:cs typeface="Arial" charset="0"/>
                </a:rPr>
                <a:t>Realisierung</a:t>
              </a:r>
            </a:p>
          </p:txBody>
        </p:sp>
        <p:sp>
          <p:nvSpPr>
            <p:cNvPr id="39" name="Sechseck 38"/>
            <p:cNvSpPr/>
            <p:nvPr/>
          </p:nvSpPr>
          <p:spPr bwMode="auto">
            <a:xfrm>
              <a:off x="6852302" y="1715451"/>
              <a:ext cx="1980000" cy="1620001"/>
            </a:xfrm>
            <a:prstGeom prst="hexagon">
              <a:avLst/>
            </a:prstGeom>
            <a:grpFill/>
            <a:ln w="1270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b="1" dirty="0">
                  <a:solidFill>
                    <a:schemeClr val="bg1"/>
                  </a:solidFill>
                  <a:cs typeface="Arial" charset="0"/>
                </a:rPr>
                <a:t>Kontrolle</a:t>
              </a:r>
            </a:p>
          </p:txBody>
        </p:sp>
      </p:grpSp>
      <p:sp>
        <p:nvSpPr>
          <p:cNvPr id="40" name="Rechteck 39"/>
          <p:cNvSpPr/>
          <p:nvPr/>
        </p:nvSpPr>
        <p:spPr bwMode="auto">
          <a:xfrm rot="19969920">
            <a:off x="8486058" y="4202376"/>
            <a:ext cx="3312368" cy="665687"/>
          </a:xfrm>
          <a:prstGeom prst="rect">
            <a:avLst/>
          </a:prstGeom>
          <a:solidFill>
            <a:srgbClr val="95BF1E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chemeClr val="bg1"/>
                </a:solidFill>
                <a:cs typeface="Arial" charset="0"/>
              </a:rPr>
              <a:t>Situations- und </a:t>
            </a:r>
            <a:r>
              <a:rPr lang="de-DE" dirty="0" err="1">
                <a:solidFill>
                  <a:schemeClr val="bg1"/>
                </a:solidFill>
                <a:cs typeface="Arial" charset="0"/>
              </a:rPr>
              <a:t>Akteursbezug</a:t>
            </a:r>
            <a:r>
              <a:rPr lang="de-DE" dirty="0">
                <a:solidFill>
                  <a:schemeClr val="bg1"/>
                </a:solidFill>
                <a:cs typeface="Arial" charset="0"/>
              </a:rPr>
              <a:t> beachten!!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1524041" y="5030458"/>
            <a:ext cx="5541527" cy="637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>
              <a:defRPr sz="1200" b="1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677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9" grpId="0" animBg="1"/>
      <p:bldP spid="21" grpId="0" animBg="1"/>
      <p:bldP spid="26" grpId="0" animBg="1"/>
      <p:bldP spid="30" grpId="0" animBg="1"/>
      <p:bldP spid="31" grpId="0" animBg="1"/>
      <p:bldP spid="4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Interdisziplinäre Zusammenarbeit gestalten</a:t>
            </a:r>
            <a:endParaRPr lang="en-US" dirty="0"/>
          </a:p>
        </p:txBody>
      </p:sp>
      <p:sp>
        <p:nvSpPr>
          <p:cNvPr id="10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Interdisziplinarität in der Forschung</a:t>
            </a:r>
            <a:endParaRPr lang="en-US" dirty="0"/>
          </a:p>
        </p:txBody>
      </p:sp>
      <p:sp>
        <p:nvSpPr>
          <p:cNvPr id="42" name="Rechteck 41"/>
          <p:cNvSpPr/>
          <p:nvPr/>
        </p:nvSpPr>
        <p:spPr bwMode="auto">
          <a:xfrm>
            <a:off x="7104112" y="2416480"/>
            <a:ext cx="3883682" cy="1777282"/>
          </a:xfrm>
          <a:prstGeom prst="rect">
            <a:avLst/>
          </a:prstGeom>
          <a:solidFill>
            <a:srgbClr val="95BF1E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600"/>
              </a:spcAft>
            </a:pPr>
            <a:r>
              <a:rPr lang="de-DE" sz="2000" b="1" dirty="0">
                <a:solidFill>
                  <a:prstClr val="white"/>
                </a:solidFill>
                <a:cs typeface="Arial" charset="0"/>
              </a:rPr>
              <a:t>Erarbeiten Sie konkrete Maßnahmen zur Förderung der interdisziplinären </a:t>
            </a:r>
            <a:r>
              <a:rPr lang="de-DE" sz="2000" b="1" dirty="0" smtClean="0">
                <a:solidFill>
                  <a:prstClr val="white"/>
                </a:solidFill>
                <a:cs typeface="Arial" charset="0"/>
              </a:rPr>
              <a:t>Zusammenarbeit.</a:t>
            </a:r>
            <a:endParaRPr lang="de-DE" sz="2000" b="1" dirty="0">
              <a:solidFill>
                <a:prstClr val="white"/>
              </a:solidFill>
              <a:cs typeface="Arial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1055440" y="1628800"/>
            <a:ext cx="5184576" cy="3992226"/>
            <a:chOff x="1199456" y="1741030"/>
            <a:chExt cx="4676256" cy="3463994"/>
          </a:xfrm>
        </p:grpSpPr>
        <p:grpSp>
          <p:nvGrpSpPr>
            <p:cNvPr id="43" name="Gruppierung 5"/>
            <p:cNvGrpSpPr/>
            <p:nvPr/>
          </p:nvGrpSpPr>
          <p:grpSpPr>
            <a:xfrm>
              <a:off x="1199456" y="1844824"/>
              <a:ext cx="3500132" cy="3131917"/>
              <a:chOff x="1404990" y="2156408"/>
              <a:chExt cx="4537371" cy="3131917"/>
            </a:xfrm>
          </p:grpSpPr>
          <p:sp>
            <p:nvSpPr>
              <p:cNvPr id="44" name="Freihandform 43"/>
              <p:cNvSpPr/>
              <p:nvPr/>
            </p:nvSpPr>
            <p:spPr>
              <a:xfrm>
                <a:off x="1404990" y="2156408"/>
                <a:ext cx="4537371" cy="782979"/>
              </a:xfrm>
              <a:custGeom>
                <a:avLst/>
                <a:gdLst>
                  <a:gd name="connsiteX0" fmla="*/ 0 w 5142622"/>
                  <a:gd name="connsiteY0" fmla="*/ 101600 h 1016000"/>
                  <a:gd name="connsiteX1" fmla="*/ 101600 w 5142622"/>
                  <a:gd name="connsiteY1" fmla="*/ 0 h 1016000"/>
                  <a:gd name="connsiteX2" fmla="*/ 5041022 w 5142622"/>
                  <a:gd name="connsiteY2" fmla="*/ 0 h 1016000"/>
                  <a:gd name="connsiteX3" fmla="*/ 5142622 w 5142622"/>
                  <a:gd name="connsiteY3" fmla="*/ 101600 h 1016000"/>
                  <a:gd name="connsiteX4" fmla="*/ 5142622 w 5142622"/>
                  <a:gd name="connsiteY4" fmla="*/ 914400 h 1016000"/>
                  <a:gd name="connsiteX5" fmla="*/ 5041022 w 5142622"/>
                  <a:gd name="connsiteY5" fmla="*/ 1016000 h 1016000"/>
                  <a:gd name="connsiteX6" fmla="*/ 101600 w 5142622"/>
                  <a:gd name="connsiteY6" fmla="*/ 1016000 h 1016000"/>
                  <a:gd name="connsiteX7" fmla="*/ 0 w 5142622"/>
                  <a:gd name="connsiteY7" fmla="*/ 914400 h 1016000"/>
                  <a:gd name="connsiteX8" fmla="*/ 0 w 5142622"/>
                  <a:gd name="connsiteY8" fmla="*/ 101600 h 101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42622" h="1016000">
                    <a:moveTo>
                      <a:pt x="0" y="101600"/>
                    </a:moveTo>
                    <a:cubicBezTo>
                      <a:pt x="0" y="45488"/>
                      <a:pt x="45488" y="0"/>
                      <a:pt x="101600" y="0"/>
                    </a:cubicBezTo>
                    <a:lnTo>
                      <a:pt x="5041022" y="0"/>
                    </a:lnTo>
                    <a:cubicBezTo>
                      <a:pt x="5097134" y="0"/>
                      <a:pt x="5142622" y="45488"/>
                      <a:pt x="5142622" y="101600"/>
                    </a:cubicBezTo>
                    <a:lnTo>
                      <a:pt x="5142622" y="914400"/>
                    </a:lnTo>
                    <a:cubicBezTo>
                      <a:pt x="5142622" y="970512"/>
                      <a:pt x="5097134" y="1016000"/>
                      <a:pt x="5041022" y="1016000"/>
                    </a:cubicBezTo>
                    <a:lnTo>
                      <a:pt x="101600" y="1016000"/>
                    </a:lnTo>
                    <a:cubicBezTo>
                      <a:pt x="45488" y="1016000"/>
                      <a:pt x="0" y="970512"/>
                      <a:pt x="0" y="914400"/>
                    </a:cubicBezTo>
                    <a:lnTo>
                      <a:pt x="0" y="10160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4528" tIns="94528" rIns="94528" bIns="94528" numCol="1" spcCol="1270" anchor="ctr" anchorCtr="0">
                <a:noAutofit/>
              </a:bodyPr>
              <a:lstStyle/>
              <a:p>
                <a:pPr algn="ctr" defTabSz="755650" fontAlgn="base">
                  <a:spcBef>
                    <a:spcPct val="0"/>
                  </a:spcBef>
                </a:pPr>
                <a:r>
                  <a:rPr lang="de-DE" sz="1400" b="1" dirty="0">
                    <a:solidFill>
                      <a:prstClr val="black"/>
                    </a:solidFill>
                    <a:cs typeface="Calibri" pitchFamily="34" charset="0"/>
                  </a:rPr>
                  <a:t>think</a:t>
                </a:r>
              </a:p>
              <a:p>
                <a:pPr algn="ctr" defTabSz="755650" fontAlgn="base">
                  <a:spcBef>
                    <a:spcPct val="0"/>
                  </a:spcBef>
                </a:pPr>
                <a:r>
                  <a:rPr lang="de-DE" sz="1400" dirty="0">
                    <a:solidFill>
                      <a:prstClr val="black"/>
                    </a:solidFill>
                    <a:cs typeface="Calibri" pitchFamily="34" charset="0"/>
                  </a:rPr>
                  <a:t>Einzelarbeit</a:t>
                </a:r>
              </a:p>
              <a:p>
                <a:pPr algn="ctr" defTabSz="755650" fontAlgn="base">
                  <a:spcBef>
                    <a:spcPct val="0"/>
                  </a:spcBef>
                </a:pPr>
                <a:r>
                  <a:rPr lang="de-DE" sz="1400" dirty="0">
                    <a:solidFill>
                      <a:prstClr val="black"/>
                    </a:solidFill>
                    <a:cs typeface="Calibri" pitchFamily="34" charset="0"/>
                  </a:rPr>
                  <a:t>(ca. </a:t>
                </a:r>
                <a:r>
                  <a:rPr lang="de-DE" sz="1400" dirty="0" smtClean="0">
                    <a:solidFill>
                      <a:prstClr val="black"/>
                    </a:solidFill>
                    <a:cs typeface="Calibri" pitchFamily="34" charset="0"/>
                  </a:rPr>
                  <a:t>5 </a:t>
                </a:r>
                <a:r>
                  <a:rPr lang="de-DE" sz="1400" dirty="0">
                    <a:solidFill>
                      <a:prstClr val="black"/>
                    </a:solidFill>
                    <a:cs typeface="Calibri" pitchFamily="34" charset="0"/>
                  </a:rPr>
                  <a:t>Minute)</a:t>
                </a:r>
              </a:p>
            </p:txBody>
          </p:sp>
          <p:sp>
            <p:nvSpPr>
              <p:cNvPr id="45" name="Freihandform 44"/>
              <p:cNvSpPr/>
              <p:nvPr/>
            </p:nvSpPr>
            <p:spPr>
              <a:xfrm>
                <a:off x="3471979" y="2988323"/>
                <a:ext cx="403392" cy="293617"/>
              </a:xfrm>
              <a:custGeom>
                <a:avLst/>
                <a:gdLst>
                  <a:gd name="connsiteX0" fmla="*/ 0 w 380999"/>
                  <a:gd name="connsiteY0" fmla="*/ 91440 h 457200"/>
                  <a:gd name="connsiteX1" fmla="*/ 190500 w 380999"/>
                  <a:gd name="connsiteY1" fmla="*/ 91440 h 457200"/>
                  <a:gd name="connsiteX2" fmla="*/ 190500 w 380999"/>
                  <a:gd name="connsiteY2" fmla="*/ 0 h 457200"/>
                  <a:gd name="connsiteX3" fmla="*/ 380999 w 380999"/>
                  <a:gd name="connsiteY3" fmla="*/ 228600 h 457200"/>
                  <a:gd name="connsiteX4" fmla="*/ 190500 w 380999"/>
                  <a:gd name="connsiteY4" fmla="*/ 457200 h 457200"/>
                  <a:gd name="connsiteX5" fmla="*/ 190500 w 380999"/>
                  <a:gd name="connsiteY5" fmla="*/ 365760 h 457200"/>
                  <a:gd name="connsiteX6" fmla="*/ 0 w 380999"/>
                  <a:gd name="connsiteY6" fmla="*/ 365760 h 457200"/>
                  <a:gd name="connsiteX7" fmla="*/ 0 w 380999"/>
                  <a:gd name="connsiteY7" fmla="*/ 9144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999" h="457200">
                    <a:moveTo>
                      <a:pt x="304799" y="1"/>
                    </a:moveTo>
                    <a:lnTo>
                      <a:pt x="304799" y="228601"/>
                    </a:lnTo>
                    <a:lnTo>
                      <a:pt x="380999" y="228601"/>
                    </a:lnTo>
                    <a:lnTo>
                      <a:pt x="190500" y="457199"/>
                    </a:lnTo>
                    <a:lnTo>
                      <a:pt x="0" y="228601"/>
                    </a:lnTo>
                    <a:lnTo>
                      <a:pt x="76200" y="228601"/>
                    </a:lnTo>
                    <a:lnTo>
                      <a:pt x="76200" y="1"/>
                    </a:lnTo>
                    <a:lnTo>
                      <a:pt x="304799" y="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1" tIns="0" rIns="91440" bIns="114301" numCol="1" spcCol="1270" anchor="ctr" anchorCtr="0">
                <a:noAutofit/>
              </a:bodyPr>
              <a:lstStyle/>
              <a:p>
                <a:pPr algn="ctr" defTabSz="6223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de-DE" sz="1100" dirty="0">
                  <a:solidFill>
                    <a:srgbClr val="4D4D4D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6" name="Freihandform 45"/>
              <p:cNvSpPr/>
              <p:nvPr/>
            </p:nvSpPr>
            <p:spPr>
              <a:xfrm>
                <a:off x="1404990" y="3330876"/>
                <a:ext cx="4537371" cy="782979"/>
              </a:xfrm>
              <a:custGeom>
                <a:avLst/>
                <a:gdLst>
                  <a:gd name="connsiteX0" fmla="*/ 0 w 5142622"/>
                  <a:gd name="connsiteY0" fmla="*/ 101600 h 1016000"/>
                  <a:gd name="connsiteX1" fmla="*/ 101600 w 5142622"/>
                  <a:gd name="connsiteY1" fmla="*/ 0 h 1016000"/>
                  <a:gd name="connsiteX2" fmla="*/ 5041022 w 5142622"/>
                  <a:gd name="connsiteY2" fmla="*/ 0 h 1016000"/>
                  <a:gd name="connsiteX3" fmla="*/ 5142622 w 5142622"/>
                  <a:gd name="connsiteY3" fmla="*/ 101600 h 1016000"/>
                  <a:gd name="connsiteX4" fmla="*/ 5142622 w 5142622"/>
                  <a:gd name="connsiteY4" fmla="*/ 914400 h 1016000"/>
                  <a:gd name="connsiteX5" fmla="*/ 5041022 w 5142622"/>
                  <a:gd name="connsiteY5" fmla="*/ 1016000 h 1016000"/>
                  <a:gd name="connsiteX6" fmla="*/ 101600 w 5142622"/>
                  <a:gd name="connsiteY6" fmla="*/ 1016000 h 1016000"/>
                  <a:gd name="connsiteX7" fmla="*/ 0 w 5142622"/>
                  <a:gd name="connsiteY7" fmla="*/ 914400 h 1016000"/>
                  <a:gd name="connsiteX8" fmla="*/ 0 w 5142622"/>
                  <a:gd name="connsiteY8" fmla="*/ 101600 h 101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42622" h="1016000">
                    <a:moveTo>
                      <a:pt x="0" y="101600"/>
                    </a:moveTo>
                    <a:cubicBezTo>
                      <a:pt x="0" y="45488"/>
                      <a:pt x="45488" y="0"/>
                      <a:pt x="101600" y="0"/>
                    </a:cubicBezTo>
                    <a:lnTo>
                      <a:pt x="5041022" y="0"/>
                    </a:lnTo>
                    <a:cubicBezTo>
                      <a:pt x="5097134" y="0"/>
                      <a:pt x="5142622" y="45488"/>
                      <a:pt x="5142622" y="101600"/>
                    </a:cubicBezTo>
                    <a:lnTo>
                      <a:pt x="5142622" y="914400"/>
                    </a:lnTo>
                    <a:cubicBezTo>
                      <a:pt x="5142622" y="970512"/>
                      <a:pt x="5097134" y="1016000"/>
                      <a:pt x="5041022" y="1016000"/>
                    </a:cubicBezTo>
                    <a:lnTo>
                      <a:pt x="101600" y="1016000"/>
                    </a:lnTo>
                    <a:cubicBezTo>
                      <a:pt x="45488" y="1016000"/>
                      <a:pt x="0" y="970512"/>
                      <a:pt x="0" y="914400"/>
                    </a:cubicBezTo>
                    <a:lnTo>
                      <a:pt x="0" y="10160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4528" tIns="94528" rIns="94528" bIns="94528" numCol="1" spcCol="1270" anchor="ctr" anchorCtr="0">
                <a:noAutofit/>
              </a:bodyPr>
              <a:lstStyle/>
              <a:p>
                <a:pPr algn="ctr" defTabSz="755650" fontAlgn="base">
                  <a:spcBef>
                    <a:spcPct val="0"/>
                  </a:spcBef>
                </a:pPr>
                <a:r>
                  <a:rPr lang="de-DE" sz="1400" b="1" dirty="0">
                    <a:solidFill>
                      <a:prstClr val="white"/>
                    </a:solidFill>
                    <a:cs typeface="Calibri" pitchFamily="34" charset="0"/>
                  </a:rPr>
                  <a:t>pair</a:t>
                </a:r>
              </a:p>
              <a:p>
                <a:pPr algn="ctr" defTabSz="755650" fontAlgn="base">
                  <a:spcBef>
                    <a:spcPct val="0"/>
                  </a:spcBef>
                </a:pPr>
                <a:r>
                  <a:rPr lang="de-DE" sz="1400" dirty="0">
                    <a:solidFill>
                      <a:prstClr val="white"/>
                    </a:solidFill>
                    <a:cs typeface="Calibri" pitchFamily="34" charset="0"/>
                  </a:rPr>
                  <a:t>Austausch zu zweit</a:t>
                </a:r>
              </a:p>
              <a:p>
                <a:pPr algn="ctr" defTabSz="755650" fontAlgn="base">
                  <a:spcBef>
                    <a:spcPct val="0"/>
                  </a:spcBef>
                </a:pPr>
                <a:r>
                  <a:rPr lang="de-DE" sz="1400" dirty="0" smtClean="0">
                    <a:solidFill>
                      <a:prstClr val="white"/>
                    </a:solidFill>
                    <a:cs typeface="Calibri" pitchFamily="34" charset="0"/>
                  </a:rPr>
                  <a:t>(5 </a:t>
                </a:r>
                <a:r>
                  <a:rPr lang="de-DE" sz="1400" dirty="0">
                    <a:solidFill>
                      <a:prstClr val="white"/>
                    </a:solidFill>
                    <a:cs typeface="Calibri" pitchFamily="34" charset="0"/>
                  </a:rPr>
                  <a:t>Minuten)</a:t>
                </a:r>
              </a:p>
            </p:txBody>
          </p:sp>
          <p:sp>
            <p:nvSpPr>
              <p:cNvPr id="47" name="Freihandform 46"/>
              <p:cNvSpPr/>
              <p:nvPr/>
            </p:nvSpPr>
            <p:spPr>
              <a:xfrm>
                <a:off x="3471980" y="4162792"/>
                <a:ext cx="403392" cy="293617"/>
              </a:xfrm>
              <a:custGeom>
                <a:avLst/>
                <a:gdLst>
                  <a:gd name="connsiteX0" fmla="*/ 0 w 381000"/>
                  <a:gd name="connsiteY0" fmla="*/ 91440 h 457200"/>
                  <a:gd name="connsiteX1" fmla="*/ 190500 w 381000"/>
                  <a:gd name="connsiteY1" fmla="*/ 91440 h 457200"/>
                  <a:gd name="connsiteX2" fmla="*/ 190500 w 381000"/>
                  <a:gd name="connsiteY2" fmla="*/ 0 h 457200"/>
                  <a:gd name="connsiteX3" fmla="*/ 381000 w 381000"/>
                  <a:gd name="connsiteY3" fmla="*/ 228600 h 457200"/>
                  <a:gd name="connsiteX4" fmla="*/ 190500 w 381000"/>
                  <a:gd name="connsiteY4" fmla="*/ 457200 h 457200"/>
                  <a:gd name="connsiteX5" fmla="*/ 190500 w 381000"/>
                  <a:gd name="connsiteY5" fmla="*/ 365760 h 457200"/>
                  <a:gd name="connsiteX6" fmla="*/ 0 w 381000"/>
                  <a:gd name="connsiteY6" fmla="*/ 365760 h 457200"/>
                  <a:gd name="connsiteX7" fmla="*/ 0 w 381000"/>
                  <a:gd name="connsiteY7" fmla="*/ 9144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000" h="457200">
                    <a:moveTo>
                      <a:pt x="304800" y="0"/>
                    </a:moveTo>
                    <a:lnTo>
                      <a:pt x="304800" y="228600"/>
                    </a:lnTo>
                    <a:lnTo>
                      <a:pt x="381000" y="228600"/>
                    </a:lnTo>
                    <a:lnTo>
                      <a:pt x="190500" y="457200"/>
                    </a:lnTo>
                    <a:lnTo>
                      <a:pt x="0" y="228600"/>
                    </a:lnTo>
                    <a:lnTo>
                      <a:pt x="76200" y="228600"/>
                    </a:lnTo>
                    <a:lnTo>
                      <a:pt x="76200" y="0"/>
                    </a:lnTo>
                    <a:lnTo>
                      <a:pt x="30480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0" tIns="0" rIns="91441" bIns="114300" numCol="1" spcCol="1270" anchor="ctr" anchorCtr="0">
                <a:noAutofit/>
              </a:bodyPr>
              <a:lstStyle/>
              <a:p>
                <a:pPr algn="ctr" defTabSz="6223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de-DE" sz="1100" dirty="0">
                  <a:solidFill>
                    <a:srgbClr val="4D4D4D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8" name="Freihandform 47"/>
              <p:cNvSpPr/>
              <p:nvPr/>
            </p:nvSpPr>
            <p:spPr>
              <a:xfrm>
                <a:off x="1404990" y="4505346"/>
                <a:ext cx="4537371" cy="782979"/>
              </a:xfrm>
              <a:custGeom>
                <a:avLst/>
                <a:gdLst>
                  <a:gd name="connsiteX0" fmla="*/ 0 w 5142622"/>
                  <a:gd name="connsiteY0" fmla="*/ 101600 h 1016000"/>
                  <a:gd name="connsiteX1" fmla="*/ 101600 w 5142622"/>
                  <a:gd name="connsiteY1" fmla="*/ 0 h 1016000"/>
                  <a:gd name="connsiteX2" fmla="*/ 5041022 w 5142622"/>
                  <a:gd name="connsiteY2" fmla="*/ 0 h 1016000"/>
                  <a:gd name="connsiteX3" fmla="*/ 5142622 w 5142622"/>
                  <a:gd name="connsiteY3" fmla="*/ 101600 h 1016000"/>
                  <a:gd name="connsiteX4" fmla="*/ 5142622 w 5142622"/>
                  <a:gd name="connsiteY4" fmla="*/ 914400 h 1016000"/>
                  <a:gd name="connsiteX5" fmla="*/ 5041022 w 5142622"/>
                  <a:gd name="connsiteY5" fmla="*/ 1016000 h 1016000"/>
                  <a:gd name="connsiteX6" fmla="*/ 101600 w 5142622"/>
                  <a:gd name="connsiteY6" fmla="*/ 1016000 h 1016000"/>
                  <a:gd name="connsiteX7" fmla="*/ 0 w 5142622"/>
                  <a:gd name="connsiteY7" fmla="*/ 914400 h 1016000"/>
                  <a:gd name="connsiteX8" fmla="*/ 0 w 5142622"/>
                  <a:gd name="connsiteY8" fmla="*/ 101600 h 101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42622" h="1016000">
                    <a:moveTo>
                      <a:pt x="0" y="101600"/>
                    </a:moveTo>
                    <a:cubicBezTo>
                      <a:pt x="0" y="45488"/>
                      <a:pt x="45488" y="0"/>
                      <a:pt x="101600" y="0"/>
                    </a:cubicBezTo>
                    <a:lnTo>
                      <a:pt x="5041022" y="0"/>
                    </a:lnTo>
                    <a:cubicBezTo>
                      <a:pt x="5097134" y="0"/>
                      <a:pt x="5142622" y="45488"/>
                      <a:pt x="5142622" y="101600"/>
                    </a:cubicBezTo>
                    <a:lnTo>
                      <a:pt x="5142622" y="914400"/>
                    </a:lnTo>
                    <a:cubicBezTo>
                      <a:pt x="5142622" y="970512"/>
                      <a:pt x="5097134" y="1016000"/>
                      <a:pt x="5041022" y="1016000"/>
                    </a:cubicBezTo>
                    <a:lnTo>
                      <a:pt x="101600" y="1016000"/>
                    </a:lnTo>
                    <a:cubicBezTo>
                      <a:pt x="45488" y="1016000"/>
                      <a:pt x="0" y="970512"/>
                      <a:pt x="0" y="914400"/>
                    </a:cubicBezTo>
                    <a:lnTo>
                      <a:pt x="0" y="10160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4528" tIns="94528" rIns="94528" bIns="94528" numCol="1" spcCol="1270" anchor="ctr" anchorCtr="0">
                <a:noAutofit/>
              </a:bodyPr>
              <a:lstStyle/>
              <a:p>
                <a:pPr algn="ctr" defTabSz="755650" fontAlgn="base">
                  <a:spcBef>
                    <a:spcPct val="0"/>
                  </a:spcBef>
                </a:pPr>
                <a:r>
                  <a:rPr lang="de-DE" sz="1400" b="1" dirty="0">
                    <a:solidFill>
                      <a:prstClr val="black"/>
                    </a:solidFill>
                    <a:cs typeface="Calibri" pitchFamily="34" charset="0"/>
                  </a:rPr>
                  <a:t>share</a:t>
                </a:r>
              </a:p>
              <a:p>
                <a:pPr algn="ctr" defTabSz="755650" fontAlgn="base">
                  <a:spcBef>
                    <a:spcPct val="0"/>
                  </a:spcBef>
                </a:pPr>
                <a:r>
                  <a:rPr lang="de-DE" sz="1400" dirty="0">
                    <a:solidFill>
                      <a:prstClr val="black"/>
                    </a:solidFill>
                    <a:cs typeface="Calibri" pitchFamily="34" charset="0"/>
                  </a:rPr>
                  <a:t>Präsentation und Diskussion im Plenum</a:t>
                </a:r>
              </a:p>
              <a:p>
                <a:pPr algn="ctr" defTabSz="755650" fontAlgn="base">
                  <a:spcBef>
                    <a:spcPct val="0"/>
                  </a:spcBef>
                </a:pPr>
                <a:r>
                  <a:rPr lang="de-DE" sz="1400" dirty="0">
                    <a:solidFill>
                      <a:prstClr val="black"/>
                    </a:solidFill>
                    <a:cs typeface="Calibri" pitchFamily="34" charset="0"/>
                  </a:rPr>
                  <a:t>(ca. </a:t>
                </a:r>
                <a:r>
                  <a:rPr lang="de-DE" sz="1400" dirty="0" smtClean="0">
                    <a:solidFill>
                      <a:prstClr val="black"/>
                    </a:solidFill>
                    <a:cs typeface="Calibri" pitchFamily="34" charset="0"/>
                  </a:rPr>
                  <a:t>5 </a:t>
                </a:r>
                <a:r>
                  <a:rPr lang="de-DE" sz="1400" dirty="0">
                    <a:solidFill>
                      <a:prstClr val="black"/>
                    </a:solidFill>
                    <a:cs typeface="Calibri" pitchFamily="34" charset="0"/>
                  </a:rPr>
                  <a:t>Minuten)</a:t>
                </a:r>
              </a:p>
            </p:txBody>
          </p:sp>
        </p:grpSp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7512">
              <a:off x="4345947" y="1741030"/>
              <a:ext cx="989763" cy="90827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55552">
              <a:off x="4081394" y="2958889"/>
              <a:ext cx="1518864" cy="82343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68858">
              <a:off x="4608240" y="4129811"/>
              <a:ext cx="1267472" cy="107521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967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Kaffeepause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893" y="1268760"/>
            <a:ext cx="7272808" cy="470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1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small" dirty="0" smtClean="0"/>
              <a:t>Inhalte</a:t>
            </a:r>
            <a:endParaRPr lang="de-DE" cap="small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0" y="2150480"/>
            <a:ext cx="12190413" cy="1947757"/>
            <a:chOff x="0" y="2092760"/>
            <a:chExt cx="12190413" cy="1947757"/>
          </a:xfrm>
        </p:grpSpPr>
        <p:grpSp>
          <p:nvGrpSpPr>
            <p:cNvPr id="5" name="Gruppieren 4"/>
            <p:cNvGrpSpPr/>
            <p:nvPr/>
          </p:nvGrpSpPr>
          <p:grpSpPr>
            <a:xfrm>
              <a:off x="0" y="2780925"/>
              <a:ext cx="12190413" cy="1259592"/>
              <a:chOff x="1587" y="2915369"/>
              <a:chExt cx="12190413" cy="1259592"/>
            </a:xfrm>
          </p:grpSpPr>
          <p:grpSp>
            <p:nvGrpSpPr>
              <p:cNvPr id="21" name="Gruppieren 20"/>
              <p:cNvGrpSpPr/>
              <p:nvPr/>
            </p:nvGrpSpPr>
            <p:grpSpPr>
              <a:xfrm>
                <a:off x="1587" y="2915372"/>
                <a:ext cx="12190413" cy="1259589"/>
                <a:chOff x="-1" y="3227529"/>
                <a:chExt cx="12190413" cy="1259589"/>
              </a:xfrm>
            </p:grpSpPr>
            <p:cxnSp>
              <p:nvCxnSpPr>
                <p:cNvPr id="22" name="Gerader Verbinder 3"/>
                <p:cNvCxnSpPr/>
                <p:nvPr/>
              </p:nvCxnSpPr>
              <p:spPr>
                <a:xfrm>
                  <a:off x="-1" y="3863507"/>
                  <a:ext cx="12190413" cy="0"/>
                </a:xfrm>
                <a:prstGeom prst="line">
                  <a:avLst/>
                </a:prstGeom>
                <a:ln w="571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Ellipse 4"/>
                <p:cNvSpPr/>
                <p:nvPr/>
              </p:nvSpPr>
              <p:spPr>
                <a:xfrm>
                  <a:off x="852597" y="3227529"/>
                  <a:ext cx="1275704" cy="125958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/>
                <a:p>
                  <a:pPr marL="549220" indent="-549220" algn="ctr"/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1" name="Ellipse 4"/>
              <p:cNvSpPr/>
              <p:nvPr/>
            </p:nvSpPr>
            <p:spPr>
              <a:xfrm>
                <a:off x="3136680" y="2915369"/>
                <a:ext cx="1275704" cy="125958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549220" indent="-549220" algn="ctr"/>
                <a:endParaRPr lang="de-DE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Ellipse 4"/>
              <p:cNvSpPr/>
              <p:nvPr/>
            </p:nvSpPr>
            <p:spPr>
              <a:xfrm>
                <a:off x="5419176" y="2915369"/>
                <a:ext cx="1275704" cy="125958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549220" indent="-549220" algn="ctr"/>
                <a:endParaRPr lang="de-DE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Ellipse 4"/>
              <p:cNvSpPr/>
              <p:nvPr/>
            </p:nvSpPr>
            <p:spPr>
              <a:xfrm>
                <a:off x="7794170" y="2915369"/>
                <a:ext cx="1275704" cy="125958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549220" indent="-549220" algn="ctr"/>
                <a:endParaRPr lang="de-DE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Ellipse 4"/>
              <p:cNvSpPr/>
              <p:nvPr/>
            </p:nvSpPr>
            <p:spPr>
              <a:xfrm>
                <a:off x="10169165" y="2915372"/>
                <a:ext cx="1275704" cy="125958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549220" indent="-549220" algn="ctr"/>
                <a:endParaRPr lang="de-DE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7" name="Textfeld 56"/>
            <p:cNvSpPr txBox="1"/>
            <p:nvPr/>
          </p:nvSpPr>
          <p:spPr>
            <a:xfrm>
              <a:off x="10059072" y="2092760"/>
              <a:ext cx="14927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 smtClean="0"/>
                <a:t>Erfolgreich </a:t>
              </a:r>
            </a:p>
            <a:p>
              <a:pPr algn="ctr"/>
              <a:r>
                <a:rPr lang="de-DE" sz="1600" dirty="0"/>
                <a:t>i</a:t>
              </a:r>
              <a:r>
                <a:rPr lang="de-DE" sz="1600" dirty="0" smtClean="0"/>
                <a:t>nterdisziplinär</a:t>
              </a:r>
              <a:endParaRPr lang="en-US" sz="1600" dirty="0"/>
            </a:p>
          </p:txBody>
        </p:sp>
      </p:grp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390" y="3029090"/>
            <a:ext cx="720080" cy="82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0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155509" y="620688"/>
            <a:ext cx="11904728" cy="360000"/>
          </a:xfrm>
        </p:spPr>
        <p:txBody>
          <a:bodyPr/>
          <a:lstStyle/>
          <a:p>
            <a:r>
              <a:rPr lang="de-DE" dirty="0" smtClean="0"/>
              <a:t>Übung: </a:t>
            </a:r>
            <a:r>
              <a:rPr lang="de-DE" dirty="0" err="1" smtClean="0"/>
              <a:t>Diversity</a:t>
            </a:r>
            <a:r>
              <a:rPr lang="de-DE" dirty="0" smtClean="0"/>
              <a:t> Team 2025</a:t>
            </a:r>
            <a:endParaRPr lang="en-US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2207568" y="1196752"/>
            <a:ext cx="8064896" cy="4824536"/>
            <a:chOff x="2495600" y="1041402"/>
            <a:chExt cx="7209522" cy="4347574"/>
          </a:xfrm>
        </p:grpSpPr>
        <p:graphicFrame>
          <p:nvGraphicFramePr>
            <p:cNvPr id="6" name="Diagramm 5"/>
            <p:cNvGraphicFramePr/>
            <p:nvPr>
              <p:extLst>
                <p:ext uri="{D42A27DB-BD31-4B8C-83A1-F6EECF244321}">
                  <p14:modId xmlns:p14="http://schemas.microsoft.com/office/powerpoint/2010/main" val="477151071"/>
                </p:ext>
              </p:extLst>
            </p:nvPr>
          </p:nvGraphicFramePr>
          <p:xfrm>
            <a:off x="2495600" y="1041402"/>
            <a:ext cx="7200799" cy="332370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7" name="Gruppieren 6"/>
            <p:cNvGrpSpPr/>
            <p:nvPr/>
          </p:nvGrpSpPr>
          <p:grpSpPr>
            <a:xfrm>
              <a:off x="2506791" y="4149080"/>
              <a:ext cx="867928" cy="1239896"/>
              <a:chOff x="0" y="2081966"/>
              <a:chExt cx="867928" cy="1239896"/>
            </a:xfrm>
          </p:grpSpPr>
          <p:sp>
            <p:nvSpPr>
              <p:cNvPr id="8" name="Chevron 7"/>
              <p:cNvSpPr/>
              <p:nvPr/>
            </p:nvSpPr>
            <p:spPr>
              <a:xfrm rot="5400000">
                <a:off x="-185984" y="2267950"/>
                <a:ext cx="1239896" cy="867927"/>
              </a:xfrm>
              <a:prstGeom prst="chevr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4">
                  <a:shade val="50000"/>
                  <a:hueOff val="0"/>
                  <a:satOff val="889"/>
                  <a:lumOff val="20361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" name="Chevron 4"/>
              <p:cNvSpPr txBox="1"/>
              <p:nvPr/>
            </p:nvSpPr>
            <p:spPr>
              <a:xfrm>
                <a:off x="1" y="2515930"/>
                <a:ext cx="867927" cy="37196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875" tIns="15875" rIns="15875" bIns="15875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2500" dirty="0" smtClean="0"/>
                  <a:t> 4</a:t>
                </a:r>
                <a:r>
                  <a:rPr lang="de-DE" sz="2500" kern="1200" dirty="0" smtClean="0"/>
                  <a:t>.</a:t>
                </a:r>
                <a:endParaRPr lang="de-DE" sz="2500" kern="1200" dirty="0"/>
              </a:p>
            </p:txBody>
          </p:sp>
        </p:grpSp>
        <p:grpSp>
          <p:nvGrpSpPr>
            <p:cNvPr id="10" name="Gruppieren 9"/>
            <p:cNvGrpSpPr/>
            <p:nvPr/>
          </p:nvGrpSpPr>
          <p:grpSpPr>
            <a:xfrm>
              <a:off x="3358815" y="4149079"/>
              <a:ext cx="6346307" cy="805932"/>
              <a:chOff x="854490" y="2081967"/>
              <a:chExt cx="6346307" cy="805932"/>
            </a:xfrm>
          </p:grpSpPr>
          <p:sp>
            <p:nvSpPr>
              <p:cNvPr id="11" name="Auf der gleichen Seite des Rechtecks liegende Ecken abrunden 10"/>
              <p:cNvSpPr/>
              <p:nvPr/>
            </p:nvSpPr>
            <p:spPr>
              <a:xfrm rot="5400000">
                <a:off x="3631396" y="-681503"/>
                <a:ext cx="805932" cy="6332871"/>
              </a:xfrm>
              <a:prstGeom prst="round2SameRect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Auf der gleichen Seite des Rechtecks liegende Ecken abrunden 4"/>
              <p:cNvSpPr txBox="1"/>
              <p:nvPr/>
            </p:nvSpPr>
            <p:spPr>
              <a:xfrm>
                <a:off x="854490" y="2082679"/>
                <a:ext cx="6293529" cy="72724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4008" tIns="5715" rIns="5715" bIns="5715" numCol="1" spcCol="1270" anchor="ctr" anchorCtr="0">
                <a:noAutofit/>
              </a:bodyPr>
              <a:lstStyle/>
              <a:p>
                <a:pPr marL="57150" lvl="1" indent="-57150" algn="l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de-DE" sz="1300" dirty="0" smtClean="0"/>
                  <a:t> </a:t>
                </a:r>
                <a:r>
                  <a:rPr lang="de-DE" sz="1300" u="sng" dirty="0" smtClean="0"/>
                  <a:t>Bildergalerie:</a:t>
                </a:r>
                <a:r>
                  <a:rPr lang="de-DE" sz="1300" dirty="0" smtClean="0"/>
                  <a:t> Die Bilder der Gruppen werden im Raum aufgehängt und nacheinander             vorgestellt. Zuschauer äußern Gedanken/Vermutungen/Ideen.</a:t>
                </a:r>
                <a:endParaRPr lang="de-DE" sz="1300" kern="1200" dirty="0"/>
              </a:p>
            </p:txBody>
          </p:sp>
        </p:grpSp>
      </p:grp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143339" y="200014"/>
            <a:ext cx="8572108" cy="360040"/>
          </a:xfrm>
        </p:spPr>
        <p:txBody>
          <a:bodyPr/>
          <a:lstStyle/>
          <a:p>
            <a:r>
              <a:rPr lang="de-DE" dirty="0" smtClean="0"/>
              <a:t>Erfolgreich interdisziplinär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65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Übung: </a:t>
            </a:r>
            <a:r>
              <a:rPr lang="de-DE" dirty="0" err="1" smtClean="0"/>
              <a:t>Diversity</a:t>
            </a:r>
            <a:r>
              <a:rPr lang="de-DE" dirty="0" smtClean="0"/>
              <a:t> Team 2025</a:t>
            </a:r>
            <a:endParaRPr lang="en-US" dirty="0"/>
          </a:p>
        </p:txBody>
      </p:sp>
      <p:sp>
        <p:nvSpPr>
          <p:cNvPr id="5" name="Ellipse 4"/>
          <p:cNvSpPr/>
          <p:nvPr/>
        </p:nvSpPr>
        <p:spPr>
          <a:xfrm>
            <a:off x="3143672" y="1772816"/>
            <a:ext cx="5661473" cy="3312368"/>
          </a:xfrm>
          <a:prstGeom prst="ellipse">
            <a:avLst/>
          </a:prstGeom>
          <a:gradFill flip="none" rotWithShape="1">
            <a:gsLst>
              <a:gs pos="0">
                <a:srgbClr val="98C01D">
                  <a:shade val="30000"/>
                  <a:satMod val="115000"/>
                </a:srgbClr>
              </a:gs>
              <a:gs pos="50000">
                <a:srgbClr val="98C01D">
                  <a:shade val="67500"/>
                  <a:satMod val="115000"/>
                </a:srgbClr>
              </a:gs>
              <a:gs pos="100000">
                <a:srgbClr val="98C01D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4439372" y="2967335"/>
            <a:ext cx="3070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solidFill>
                  <a:schemeClr val="bg1"/>
                </a:solidFill>
              </a:rPr>
              <a:t>Reflexion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590" y="1553458"/>
            <a:ext cx="1261258" cy="129563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69" y="4263167"/>
            <a:ext cx="1255382" cy="114749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483116"/>
            <a:ext cx="936104" cy="108437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163" y="4364382"/>
            <a:ext cx="1444112" cy="937199"/>
          </a:xfrm>
          <a:prstGeom prst="rect">
            <a:avLst/>
          </a:prstGeom>
        </p:spPr>
      </p:pic>
      <p:sp>
        <p:nvSpPr>
          <p:cNvPr id="10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Erfolgreich interdisziplinär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34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bgerundetes Rechteck 5"/>
          <p:cNvSpPr/>
          <p:nvPr/>
        </p:nvSpPr>
        <p:spPr>
          <a:xfrm>
            <a:off x="2531901" y="1453426"/>
            <a:ext cx="7128792" cy="57606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Stolpersteine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Erfolgreich interdisziplinär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3647728" y="1556792"/>
            <a:ext cx="5138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Warum ist Interdisziplinarität so herausfordernd?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1031706" y="2348880"/>
            <a:ext cx="10129181" cy="3744750"/>
            <a:chOff x="1488517" y="2348546"/>
            <a:chExt cx="10129181" cy="3744750"/>
          </a:xfrm>
        </p:grpSpPr>
        <p:grpSp>
          <p:nvGrpSpPr>
            <p:cNvPr id="13" name="Gruppieren 12"/>
            <p:cNvGrpSpPr/>
            <p:nvPr/>
          </p:nvGrpSpPr>
          <p:grpSpPr>
            <a:xfrm>
              <a:off x="3431704" y="2348546"/>
              <a:ext cx="6264696" cy="3744750"/>
              <a:chOff x="3431704" y="2419103"/>
              <a:chExt cx="5065679" cy="3456384"/>
            </a:xfrm>
            <a:solidFill>
              <a:srgbClr val="98C01D"/>
            </a:solidFill>
          </p:grpSpPr>
          <p:sp>
            <p:nvSpPr>
              <p:cNvPr id="7" name="Abgerundetes Rechteck 6"/>
              <p:cNvSpPr/>
              <p:nvPr/>
            </p:nvSpPr>
            <p:spPr>
              <a:xfrm>
                <a:off x="3431704" y="2419103"/>
                <a:ext cx="1800200" cy="1008112"/>
              </a:xfrm>
              <a:prstGeom prst="round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 smtClean="0"/>
                  <a:t>Unterschiede in</a:t>
                </a:r>
              </a:p>
              <a:p>
                <a:pPr algn="ctr"/>
                <a:r>
                  <a:rPr lang="de-DE" dirty="0" smtClean="0"/>
                  <a:t>Überzeugungen, Zielen und</a:t>
                </a:r>
              </a:p>
              <a:p>
                <a:pPr algn="ctr"/>
                <a:r>
                  <a:rPr lang="de-DE" dirty="0" smtClean="0"/>
                  <a:t>Denkweisen</a:t>
                </a:r>
                <a:endParaRPr lang="en-US" dirty="0"/>
              </a:p>
            </p:txBody>
          </p:sp>
          <p:sp>
            <p:nvSpPr>
              <p:cNvPr id="8" name="Abgerundetes Rechteck 7"/>
              <p:cNvSpPr/>
              <p:nvPr/>
            </p:nvSpPr>
            <p:spPr>
              <a:xfrm>
                <a:off x="3431704" y="3643239"/>
                <a:ext cx="1800200" cy="1008112"/>
              </a:xfrm>
              <a:prstGeom prst="round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bgerundetes Rechteck 8"/>
              <p:cNvSpPr/>
              <p:nvPr/>
            </p:nvSpPr>
            <p:spPr>
              <a:xfrm>
                <a:off x="3431704" y="4867375"/>
                <a:ext cx="1800200" cy="1008112"/>
              </a:xfrm>
              <a:prstGeom prst="round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Abgerundetes Rechteck 9"/>
              <p:cNvSpPr/>
              <p:nvPr/>
            </p:nvSpPr>
            <p:spPr>
              <a:xfrm>
                <a:off x="6697183" y="2424346"/>
                <a:ext cx="1800200" cy="1008112"/>
              </a:xfrm>
              <a:prstGeom prst="round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Abgerundetes Rechteck 10"/>
              <p:cNvSpPr/>
              <p:nvPr/>
            </p:nvSpPr>
            <p:spPr>
              <a:xfrm>
                <a:off x="6697183" y="3641140"/>
                <a:ext cx="1800200" cy="1008112"/>
              </a:xfrm>
              <a:prstGeom prst="round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Abgerundetes Rechteck 11"/>
              <p:cNvSpPr/>
              <p:nvPr/>
            </p:nvSpPr>
            <p:spPr>
              <a:xfrm>
                <a:off x="6697183" y="4867375"/>
                <a:ext cx="1800200" cy="1008112"/>
              </a:xfrm>
              <a:prstGeom prst="round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hteck 13"/>
            <p:cNvSpPr/>
            <p:nvPr/>
          </p:nvSpPr>
          <p:spPr>
            <a:xfrm>
              <a:off x="1488517" y="3998830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Kommunikation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1488517" y="5080570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Unterschiedliche</a:t>
              </a:r>
            </a:p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Methoden und</a:t>
              </a:r>
            </a:p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Arbeitsabläufe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Rechteck 15"/>
            <p:cNvSpPr/>
            <p:nvPr/>
          </p:nvSpPr>
          <p:spPr>
            <a:xfrm>
              <a:off x="5519936" y="2423000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Professions-</a:t>
              </a:r>
            </a:p>
            <a:p>
              <a:pPr algn="ctr"/>
              <a:r>
                <a:rPr lang="de-DE" dirty="0" err="1" smtClean="0">
                  <a:solidFill>
                    <a:schemeClr val="bg1"/>
                  </a:solidFill>
                </a:rPr>
                <a:t>zentrismus</a:t>
              </a:r>
              <a:r>
                <a:rPr lang="de-DE" dirty="0" smtClean="0">
                  <a:solidFill>
                    <a:schemeClr val="bg1"/>
                  </a:solidFill>
                </a:rPr>
                <a:t>,</a:t>
              </a:r>
            </a:p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Vorurteile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Rechteck 16"/>
            <p:cNvSpPr/>
            <p:nvPr/>
          </p:nvSpPr>
          <p:spPr>
            <a:xfrm>
              <a:off x="5519936" y="3721831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Statusunterschiede,</a:t>
              </a:r>
            </a:p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Hierarchien,</a:t>
              </a:r>
            </a:p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 Führung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>
              <a:off x="5521698" y="5219070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Teamprozesse,</a:t>
              </a:r>
            </a:p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Rollendefinition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92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bgerundetes Rechteck 5"/>
          <p:cNvSpPr/>
          <p:nvPr/>
        </p:nvSpPr>
        <p:spPr>
          <a:xfrm>
            <a:off x="988643" y="2264968"/>
            <a:ext cx="3373953" cy="1800200"/>
          </a:xfrm>
          <a:prstGeom prst="roundRect">
            <a:avLst/>
          </a:prstGeom>
          <a:solidFill>
            <a:srgbClr val="98C01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Stolpersteine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Erfolgreich interdisziplinär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43472" y="2564904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Überzeugungen,</a:t>
            </a:r>
          </a:p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Ziele,</a:t>
            </a:r>
          </a:p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Denkweisen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087888" y="1916832"/>
            <a:ext cx="68407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Forschungsgegenstand und Problemsicht unterschiedlich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Keine Synergien beim Beibehalten disziplinärer Perspektiven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Werte, Motive, aber auch Karriereerwartung 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Objektiv, interpretativ, explorativ, deduktiv, induktiv, paradigmatisch vs. </a:t>
            </a:r>
            <a:r>
              <a:rPr lang="de-DE" sz="2000" dirty="0"/>
              <a:t>p</a:t>
            </a:r>
            <a:r>
              <a:rPr lang="de-DE" sz="2000" dirty="0" smtClean="0"/>
              <a:t>ragmatisch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Z.B Juristen, </a:t>
            </a:r>
            <a:r>
              <a:rPr lang="de-DE" sz="2000" dirty="0" err="1" smtClean="0"/>
              <a:t>BWLer</a:t>
            </a:r>
            <a:r>
              <a:rPr lang="de-DE" sz="2000" dirty="0" smtClean="0"/>
              <a:t> eher individualistische Denkweise, Sozialwesen eher egalitäre Sichtweise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04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63" y="857625"/>
            <a:ext cx="2937565" cy="208251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05" y="3558406"/>
            <a:ext cx="2660480" cy="42923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97" y="4420852"/>
            <a:ext cx="2015255" cy="38564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40" y="5157192"/>
            <a:ext cx="1734096" cy="122985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5" t="17120" r="1828" b="22575"/>
          <a:stretch/>
        </p:blipFill>
        <p:spPr>
          <a:xfrm>
            <a:off x="1022385" y="2623998"/>
            <a:ext cx="2241167" cy="648072"/>
          </a:xfrm>
          <a:prstGeom prst="rect">
            <a:avLst/>
          </a:prstGeom>
        </p:spPr>
      </p:pic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ELLI 2 – Exzellentes Lehren und Lernen in den Ingenieurwissenschaften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Einführung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1089536"/>
            <a:ext cx="6173185" cy="5075768"/>
          </a:xfrm>
          <a:prstGeom prst="rect">
            <a:avLst/>
          </a:prstGeom>
        </p:spPr>
      </p:pic>
      <p:pic>
        <p:nvPicPr>
          <p:cNvPr id="11" name="Picture 2" descr="http://pt-ad.pt-dlr.de/_img/common/PT-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278" y="5465589"/>
            <a:ext cx="1226123" cy="61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83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bgerundetes Rechteck 5"/>
          <p:cNvSpPr/>
          <p:nvPr/>
        </p:nvSpPr>
        <p:spPr>
          <a:xfrm>
            <a:off x="988643" y="2264968"/>
            <a:ext cx="3373953" cy="1800200"/>
          </a:xfrm>
          <a:prstGeom prst="roundRect">
            <a:avLst/>
          </a:prstGeom>
          <a:solidFill>
            <a:srgbClr val="98C01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Stolpersteine</a:t>
            </a:r>
            <a:endParaRPr lang="en-US" dirty="0"/>
          </a:p>
          <a:p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Erfolgreich interdisziplinär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626291" y="2564903"/>
            <a:ext cx="2098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Professions-</a:t>
            </a:r>
          </a:p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Zentrismus,</a:t>
            </a:r>
          </a:p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Vorurteile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077465" y="2154922"/>
            <a:ext cx="6840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Sichtweise, dass die eigene Disziplin überlegen ist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Stereotype und Vorurteile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Wunsch guter Vertreter des eigenen Fachs zu sein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Zu starke Identifikation mit eigener Disziplin führt zu Konflikten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Z.B Ärzte und Krankenschwestern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087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bgerundetes Rechteck 5"/>
          <p:cNvSpPr/>
          <p:nvPr/>
        </p:nvSpPr>
        <p:spPr>
          <a:xfrm>
            <a:off x="988643" y="2264968"/>
            <a:ext cx="3373953" cy="1800200"/>
          </a:xfrm>
          <a:prstGeom prst="roundRect">
            <a:avLst/>
          </a:prstGeom>
          <a:solidFill>
            <a:srgbClr val="98C01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Stolpersteine</a:t>
            </a:r>
            <a:endParaRPr lang="en-US" dirty="0"/>
          </a:p>
          <a:p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Erfolgreich interdisziplinär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487488" y="2934235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Kommunikation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087888" y="1887794"/>
            <a:ext cx="6840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Fachwissen kann Fachfremden nicht vermittelt werden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Gleiche Worte, unterschiedliche Bedeutung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Begriffe als Symbole für ganze Konzepte/ Theorien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Diskussionen als Teil des Forschungsprozesses vs. </a:t>
            </a:r>
            <a:r>
              <a:rPr lang="de-DE" sz="2000" dirty="0"/>
              <a:t>z</a:t>
            </a:r>
            <a:r>
              <a:rPr lang="de-DE" sz="2000" dirty="0" smtClean="0"/>
              <a:t>ielorientierte Absprachen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Z.B. Kritik gewünscht (Soziologie, Psychologie) vs. keine eigene Meinung vertreten, um Objektivität zu wahren (Jura)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3908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bgerundetes Rechteck 5"/>
          <p:cNvSpPr/>
          <p:nvPr/>
        </p:nvSpPr>
        <p:spPr>
          <a:xfrm>
            <a:off x="988643" y="2264968"/>
            <a:ext cx="3373953" cy="1800200"/>
          </a:xfrm>
          <a:prstGeom prst="roundRect">
            <a:avLst/>
          </a:prstGeom>
          <a:solidFill>
            <a:srgbClr val="98C01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Stolpersteine</a:t>
            </a:r>
            <a:endParaRPr lang="en-US" dirty="0"/>
          </a:p>
          <a:p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Erfolgreich interdisziplinär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235459" y="2564903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Statusunterschiede, Hierarchien, Führung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087888" y="2041682"/>
            <a:ext cx="68407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„</a:t>
            </a:r>
            <a:r>
              <a:rPr lang="de-DE" sz="2000" dirty="0"/>
              <a:t>H</a:t>
            </a:r>
            <a:r>
              <a:rPr lang="de-DE" sz="2000" dirty="0" smtClean="0"/>
              <a:t>öher gestellte“ Disziplinen dominieren den Prozess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Machtgefälle innerhalb einer Disziplin hat einen Nutzen (z.B. in Chirurgie) 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Toleranz von Machtgefällen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Präferenz von Führung und verschiedener Führungsstile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Weiche Disziplinen: demokratische Führung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Harte Disziplinen: aufgabenorientierte Führung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0924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bgerundetes Rechteck 5"/>
          <p:cNvSpPr/>
          <p:nvPr/>
        </p:nvSpPr>
        <p:spPr>
          <a:xfrm>
            <a:off x="988643" y="2264968"/>
            <a:ext cx="3373953" cy="1800200"/>
          </a:xfrm>
          <a:prstGeom prst="roundRect">
            <a:avLst/>
          </a:prstGeom>
          <a:solidFill>
            <a:srgbClr val="98C01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Stolpersteine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Erfolgreich interdisziplinär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43471" y="2749566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Methoden und</a:t>
            </a:r>
          </a:p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Arbeitsabläufe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015880" y="1272239"/>
            <a:ext cx="68407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Gradlinig (eine Wahrheit) vs. </a:t>
            </a:r>
            <a:r>
              <a:rPr lang="de-DE" sz="2000" dirty="0"/>
              <a:t>v</a:t>
            </a:r>
            <a:r>
              <a:rPr lang="de-DE" sz="2000" dirty="0" smtClean="0"/>
              <a:t>iele Perspektiven (keine/viele Wahrheiten)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Nutzen qualitativer oder quantitativer Forschungsmethoden nach theoretischer vs. anwendungsorientierter Ausrichtung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Einzelfälle berechtigt (Ethnologie) vs. </a:t>
            </a:r>
            <a:r>
              <a:rPr lang="de-DE" sz="2000" dirty="0"/>
              <a:t>q</a:t>
            </a:r>
            <a:r>
              <a:rPr lang="de-DE" sz="2000" dirty="0" smtClean="0"/>
              <a:t>uantitativ (Soziologie)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Bereits im Studium: aktive Kollaboration (Ingenieurswissenschaften) vs. wenig interaktive Lehre (Biologie, Mathematik)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Zeitprobleme: Zeitliche Gestaltung bei z.B. Physikern ein großes Problem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0527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bgerundetes Rechteck 5"/>
          <p:cNvSpPr/>
          <p:nvPr/>
        </p:nvSpPr>
        <p:spPr>
          <a:xfrm>
            <a:off x="988643" y="2264968"/>
            <a:ext cx="3373953" cy="1800200"/>
          </a:xfrm>
          <a:prstGeom prst="roundRect">
            <a:avLst/>
          </a:prstGeom>
          <a:solidFill>
            <a:srgbClr val="98C01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Stolpersteine</a:t>
            </a:r>
            <a:endParaRPr lang="en-US" dirty="0"/>
          </a:p>
          <a:p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Erfolgreich interdisziplinär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43471" y="2708918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Mangelnde </a:t>
            </a:r>
          </a:p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Rollendefinition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015880" y="2462698"/>
            <a:ext cx="6840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5BF1E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Rollen stehen nicht fest und verändern sich im Prozess </a:t>
            </a:r>
          </a:p>
          <a:p>
            <a:pPr marL="285750" indent="-285750">
              <a:buClr>
                <a:srgbClr val="95BF1E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Zu starke Identifikation mit Disziplin eher hinderlich</a:t>
            </a:r>
          </a:p>
          <a:p>
            <a:pPr marL="285750" indent="-285750">
              <a:buClr>
                <a:srgbClr val="95BF1E"/>
              </a:buClr>
              <a:buFont typeface="Arial" panose="020B0604020202020204" pitchFamily="34" charset="0"/>
              <a:buChar char="•"/>
            </a:pPr>
            <a:r>
              <a:rPr lang="de-DE" sz="2000" dirty="0" smtClean="0"/>
              <a:t>Falsche Erwartungen an die Rollen der eigenen und anderen Disziplinen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3058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So </a:t>
            </a:r>
            <a:r>
              <a:rPr lang="de-DE" dirty="0" err="1"/>
              <a:t>gelingt‘s</a:t>
            </a:r>
            <a:endParaRPr lang="en-US" dirty="0"/>
          </a:p>
          <a:p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Erfolgreich interdisziplinär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143339" y="1484784"/>
            <a:ext cx="55926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8C01D"/>
              </a:buClr>
            </a:pPr>
            <a:r>
              <a:rPr lang="de-DE" b="1" dirty="0" smtClean="0"/>
              <a:t>Teamfähigkeit</a:t>
            </a:r>
          </a:p>
          <a:p>
            <a:pPr>
              <a:buClr>
                <a:srgbClr val="98C01D"/>
              </a:buClr>
            </a:pPr>
            <a:endParaRPr lang="de-DE" dirty="0" smtClean="0"/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Fachkompetenz in der eigenen Disziplin und das Wissen um deren Stärken, Schwächen und Bedingtheiten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Toleranz und Akzeptanz gegenüber anderen Disziplinen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Das Wissen um die Handlungsformen, Methoden und Denkweisen anderer Disziplinen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Teamkompetenz und kommunikative Kompetenz </a:t>
            </a:r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080" y="2179942"/>
            <a:ext cx="4104456" cy="268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1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So </a:t>
            </a:r>
            <a:r>
              <a:rPr lang="de-DE" dirty="0" err="1" smtClean="0"/>
              <a:t>gelingt‘s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Erfolgreich interdisziplinär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43339" y="1484784"/>
            <a:ext cx="532068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Gute Balance zwischen:</a:t>
            </a:r>
          </a:p>
          <a:p>
            <a:endParaRPr lang="de-DE" dirty="0"/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Spezialisierung und umfassender Zuständigkeit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Aufgabenerledigung und Aufgabendelegation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Konsenssuche und Konfrontation 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Profilierung und Zurückhaltung </a:t>
            </a: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1988840"/>
            <a:ext cx="3960440" cy="264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7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So </a:t>
            </a:r>
            <a:r>
              <a:rPr lang="de-DE" dirty="0" err="1" smtClean="0"/>
              <a:t>gelingt‘s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Erfolgreich interdisziplinär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43339" y="1484784"/>
            <a:ext cx="73208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Zielsetzung und Kommunikation</a:t>
            </a:r>
          </a:p>
          <a:p>
            <a:endParaRPr lang="de-DE" dirty="0" smtClean="0"/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Setzen klarer und verbindlicher Ziele auf allen einbezogenen Ebenen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Aufteilung des Vorgehens in Arbeitsschritte, welche jeder als solche erkennt und akzeptiert, auch die Kunden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Kommunikation für alle in verständlicher Weise, auch für die Kunden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Auswerten der Arbeitsschritte und überprüfen, ob die nächsten Schritte weiterhin zielbezogen erfolgen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endParaRPr lang="de-DE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208" y="2204864"/>
            <a:ext cx="3673844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3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So </a:t>
            </a:r>
            <a:r>
              <a:rPr lang="de-DE" dirty="0" err="1" smtClean="0"/>
              <a:t>gelingt‘s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Erfolgreich interdisziplinär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43339" y="1484784"/>
            <a:ext cx="64567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Management und Führung</a:t>
            </a:r>
          </a:p>
          <a:p>
            <a:endParaRPr lang="de-DE" dirty="0" smtClean="0"/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Klare Aufbaustruktur mit definierten Kompetenzen und Verantwortlichkeiten (Funktionendiagramme)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Klare Ablaufprozesse mit definierten Zuständigkeiten 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Einfordern der Umsetzungen von Aufbau- und Ablaufstrukturen durch die Führung im Alltag sowie im Rahmen der Mitarbeitergespräche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Ansprechen von ungünstigen Entwicklungen und Kulturelementen</a:t>
            </a:r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Clr>
                <a:srgbClr val="98C01D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Fördern von gegenseitigem Verständnis und Freude an der gemeinsamen Tätigkeit im Sinne der Sache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144" y="2348880"/>
            <a:ext cx="399644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3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142127" y="620728"/>
            <a:ext cx="11904728" cy="360000"/>
          </a:xfrm>
        </p:spPr>
        <p:txBody>
          <a:bodyPr/>
          <a:lstStyle/>
          <a:p>
            <a:r>
              <a:rPr lang="de-DE" dirty="0" smtClean="0"/>
              <a:t>Förderliche Bedingungen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Erfolgreich interdisziplinär</a:t>
            </a:r>
            <a:endParaRPr lang="en-US" dirty="0"/>
          </a:p>
        </p:txBody>
      </p:sp>
      <p:sp>
        <p:nvSpPr>
          <p:cNvPr id="7" name="Abgerundetes Rechteck 6"/>
          <p:cNvSpPr/>
          <p:nvPr/>
        </p:nvSpPr>
        <p:spPr>
          <a:xfrm>
            <a:off x="3178167" y="1124744"/>
            <a:ext cx="5798153" cy="4896544"/>
          </a:xfrm>
          <a:prstGeom prst="roundRect">
            <a:avLst/>
          </a:prstGeom>
          <a:noFill/>
          <a:ln w="38100">
            <a:solidFill>
              <a:srgbClr val="95BF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3790235" y="1187747"/>
            <a:ext cx="460851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/>
              <a:t>Gleichberechtigung der Disziplinen</a:t>
            </a:r>
          </a:p>
          <a:p>
            <a:pPr algn="ctr"/>
            <a:endParaRPr lang="de-DE" sz="1600" b="1" dirty="0" smtClean="0"/>
          </a:p>
          <a:p>
            <a:pPr algn="ctr"/>
            <a:r>
              <a:rPr lang="de-DE" sz="1600" b="1" dirty="0"/>
              <a:t>Kennen der </a:t>
            </a:r>
            <a:r>
              <a:rPr lang="de-DE" sz="1600" b="1" dirty="0" smtClean="0"/>
              <a:t>gegenseitigen Kernprinzipien</a:t>
            </a:r>
          </a:p>
          <a:p>
            <a:pPr algn="ctr"/>
            <a:endParaRPr lang="de-DE" sz="1600" b="1" dirty="0" smtClean="0"/>
          </a:p>
          <a:p>
            <a:pPr algn="ctr"/>
            <a:r>
              <a:rPr lang="de-DE" sz="1600" b="1" dirty="0" smtClean="0"/>
              <a:t>Gemeinsames Ziel</a:t>
            </a:r>
          </a:p>
          <a:p>
            <a:pPr algn="ctr"/>
            <a:endParaRPr lang="de-DE" sz="1600" b="1" dirty="0" smtClean="0"/>
          </a:p>
          <a:p>
            <a:pPr algn="ctr"/>
            <a:r>
              <a:rPr lang="de-DE" sz="1600" b="1" dirty="0" smtClean="0"/>
              <a:t>Klarheit und Flexibilität der Rollen</a:t>
            </a:r>
          </a:p>
          <a:p>
            <a:pPr algn="ctr"/>
            <a:endParaRPr lang="de-DE" sz="1600" b="1" dirty="0" smtClean="0"/>
          </a:p>
          <a:p>
            <a:pPr algn="ctr"/>
            <a:r>
              <a:rPr lang="de-DE" sz="1600" b="1" dirty="0" smtClean="0"/>
              <a:t>Soziale Kompetenz</a:t>
            </a:r>
          </a:p>
          <a:p>
            <a:pPr algn="ctr"/>
            <a:endParaRPr lang="de-DE" sz="1600" b="1" dirty="0" smtClean="0"/>
          </a:p>
          <a:p>
            <a:pPr algn="ctr"/>
            <a:r>
              <a:rPr lang="de-DE" sz="1600" b="1" dirty="0" smtClean="0"/>
              <a:t>Persönliche Bereitschaft, Sympathie</a:t>
            </a:r>
            <a:r>
              <a:rPr lang="en-US" sz="1600" b="1" dirty="0" smtClean="0"/>
              <a:t>,  </a:t>
            </a:r>
            <a:r>
              <a:rPr lang="en-US" sz="1600" b="1" dirty="0" err="1" smtClean="0"/>
              <a:t>Vertrauen</a:t>
            </a:r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r>
              <a:rPr lang="de-DE" sz="1600" b="1" dirty="0" smtClean="0"/>
              <a:t>Räumliche Nähe</a:t>
            </a:r>
          </a:p>
          <a:p>
            <a:pPr algn="ctr"/>
            <a:endParaRPr lang="de-DE" sz="1600" b="1" dirty="0" smtClean="0"/>
          </a:p>
          <a:p>
            <a:pPr algn="ctr"/>
            <a:r>
              <a:rPr lang="de-DE" sz="1600" b="1" dirty="0" smtClean="0"/>
              <a:t>Formeller und informeller Austausch, Feedback</a:t>
            </a:r>
          </a:p>
          <a:p>
            <a:pPr algn="ctr"/>
            <a:endParaRPr lang="de-DE" sz="1600" b="1" dirty="0" smtClean="0"/>
          </a:p>
          <a:p>
            <a:pPr algn="ctr"/>
            <a:r>
              <a:rPr lang="de-DE" sz="1600" b="1" dirty="0" smtClean="0"/>
              <a:t>Kommunikation und Konfliktmanagement</a:t>
            </a:r>
            <a:endParaRPr lang="en-US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350008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Forschendes Lernen nach Kolb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Einführung</a:t>
            </a:r>
            <a:endParaRPr lang="en-US" dirty="0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2250466" y="1124744"/>
            <a:ext cx="7691661" cy="4656584"/>
            <a:chOff x="664" y="976"/>
            <a:chExt cx="5064" cy="3024"/>
          </a:xfrm>
          <a:solidFill>
            <a:schemeClr val="accent1"/>
          </a:solidFill>
        </p:grpSpPr>
        <p:sp>
          <p:nvSpPr>
            <p:cNvPr id="6" name="AutoShape 3"/>
            <p:cNvSpPr>
              <a:spLocks noChangeArrowheads="1"/>
            </p:cNvSpPr>
            <p:nvPr/>
          </p:nvSpPr>
          <p:spPr bwMode="auto">
            <a:xfrm>
              <a:off x="2416" y="976"/>
              <a:ext cx="1536" cy="768"/>
            </a:xfrm>
            <a:prstGeom prst="roundRect">
              <a:avLst>
                <a:gd name="adj" fmla="val 16667"/>
              </a:avLst>
            </a:prstGeom>
            <a:solidFill>
              <a:srgbClr val="98C0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de-DE" dirty="0">
                  <a:solidFill>
                    <a:schemeClr val="bg1"/>
                  </a:solidFill>
                  <a:cs typeface="+mn-cs"/>
                </a:rPr>
                <a:t>Praktische</a:t>
              </a:r>
            </a:p>
            <a:p>
              <a:pPr algn="ctr" eaLnBrk="0" hangingPunct="0">
                <a:defRPr/>
              </a:pPr>
              <a:r>
                <a:rPr lang="de-DE" dirty="0">
                  <a:solidFill>
                    <a:schemeClr val="bg1"/>
                  </a:solidFill>
                  <a:cs typeface="+mn-cs"/>
                </a:rPr>
                <a:t> Erfahrung</a:t>
              </a:r>
            </a:p>
          </p:txBody>
        </p:sp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>
              <a:off x="2432" y="3232"/>
              <a:ext cx="1536" cy="768"/>
            </a:xfrm>
            <a:prstGeom prst="roundRect">
              <a:avLst>
                <a:gd name="adj" fmla="val 16667"/>
              </a:avLst>
            </a:prstGeom>
            <a:solidFill>
              <a:srgbClr val="98C0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de-DE" dirty="0">
                  <a:solidFill>
                    <a:schemeClr val="bg1"/>
                  </a:solidFill>
                  <a:cs typeface="+mn-cs"/>
                </a:rPr>
                <a:t>Bildung</a:t>
              </a:r>
            </a:p>
            <a:p>
              <a:pPr algn="ctr" eaLnBrk="0" hangingPunct="0">
                <a:defRPr/>
              </a:pPr>
              <a:r>
                <a:rPr lang="de-DE" dirty="0">
                  <a:solidFill>
                    <a:schemeClr val="bg1"/>
                  </a:solidFill>
                  <a:cs typeface="+mn-cs"/>
                </a:rPr>
                <a:t> abstrakter Konzepte</a:t>
              </a: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4193" y="2072"/>
              <a:ext cx="1535" cy="768"/>
            </a:xfrm>
            <a:prstGeom prst="roundRect">
              <a:avLst>
                <a:gd name="adj" fmla="val 16667"/>
              </a:avLst>
            </a:prstGeom>
            <a:solidFill>
              <a:srgbClr val="98C0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de-DE" dirty="0">
                  <a:solidFill>
                    <a:schemeClr val="bg1"/>
                  </a:solidFill>
                  <a:cs typeface="+mn-cs"/>
                </a:rPr>
                <a:t>Beobachtung</a:t>
              </a:r>
            </a:p>
            <a:p>
              <a:pPr algn="ctr" eaLnBrk="0" hangingPunct="0">
                <a:defRPr/>
              </a:pPr>
              <a:r>
                <a:rPr lang="de-DE" dirty="0">
                  <a:solidFill>
                    <a:schemeClr val="bg1"/>
                  </a:solidFill>
                  <a:cs typeface="+mn-cs"/>
                </a:rPr>
                <a:t> und Reflexion</a:t>
              </a:r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664" y="2088"/>
              <a:ext cx="1536" cy="768"/>
            </a:xfrm>
            <a:prstGeom prst="roundRect">
              <a:avLst>
                <a:gd name="adj" fmla="val 16667"/>
              </a:avLst>
            </a:prstGeom>
            <a:solidFill>
              <a:srgbClr val="98C0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de-DE" dirty="0">
                  <a:solidFill>
                    <a:schemeClr val="bg1"/>
                  </a:solidFill>
                  <a:cs typeface="+mn-cs"/>
                </a:rPr>
                <a:t>Erprobung in</a:t>
              </a:r>
            </a:p>
            <a:p>
              <a:pPr algn="ctr" eaLnBrk="0" hangingPunct="0">
                <a:defRPr/>
              </a:pPr>
              <a:r>
                <a:rPr lang="de-DE" dirty="0">
                  <a:solidFill>
                    <a:schemeClr val="bg1"/>
                  </a:solidFill>
                  <a:cs typeface="+mn-cs"/>
                </a:rPr>
                <a:t>neuen Situationen</a:t>
              </a:r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>
              <a:off x="1288" y="1064"/>
              <a:ext cx="624" cy="8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4625 h 21600"/>
                <a:gd name="T14" fmla="*/ 20631 w 21600"/>
                <a:gd name="T15" fmla="*/ 75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7550" y="0"/>
                  </a:lnTo>
                  <a:lnTo>
                    <a:pt x="17550" y="4625"/>
                  </a:lnTo>
                  <a:lnTo>
                    <a:pt x="12427" y="4625"/>
                  </a:lnTo>
                  <a:cubicBezTo>
                    <a:pt x="5564" y="4625"/>
                    <a:pt x="0" y="7998"/>
                    <a:pt x="0" y="12158"/>
                  </a:cubicBezTo>
                  <a:lnTo>
                    <a:pt x="0" y="21600"/>
                  </a:lnTo>
                  <a:lnTo>
                    <a:pt x="2972" y="21600"/>
                  </a:lnTo>
                  <a:lnTo>
                    <a:pt x="2972" y="12158"/>
                  </a:lnTo>
                  <a:cubicBezTo>
                    <a:pt x="2972" y="9604"/>
                    <a:pt x="7205" y="7533"/>
                    <a:pt x="12427" y="7533"/>
                  </a:cubicBezTo>
                  <a:lnTo>
                    <a:pt x="17550" y="7533"/>
                  </a:lnTo>
                  <a:lnTo>
                    <a:pt x="17550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4D4D4D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 rot="5405226">
              <a:off x="4440" y="1144"/>
              <a:ext cx="624" cy="8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4625 h 21600"/>
                <a:gd name="T14" fmla="*/ 20631 w 21600"/>
                <a:gd name="T15" fmla="*/ 75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7550" y="0"/>
                  </a:lnTo>
                  <a:lnTo>
                    <a:pt x="17550" y="4625"/>
                  </a:lnTo>
                  <a:lnTo>
                    <a:pt x="12427" y="4625"/>
                  </a:lnTo>
                  <a:cubicBezTo>
                    <a:pt x="5564" y="4625"/>
                    <a:pt x="0" y="7998"/>
                    <a:pt x="0" y="12158"/>
                  </a:cubicBezTo>
                  <a:lnTo>
                    <a:pt x="0" y="21600"/>
                  </a:lnTo>
                  <a:lnTo>
                    <a:pt x="2972" y="21600"/>
                  </a:lnTo>
                  <a:lnTo>
                    <a:pt x="2972" y="12158"/>
                  </a:lnTo>
                  <a:cubicBezTo>
                    <a:pt x="2972" y="9604"/>
                    <a:pt x="7205" y="7533"/>
                    <a:pt x="12427" y="7533"/>
                  </a:cubicBezTo>
                  <a:lnTo>
                    <a:pt x="17550" y="7533"/>
                  </a:lnTo>
                  <a:lnTo>
                    <a:pt x="17550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4D4D4D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auto">
            <a:xfrm rot="-5400000">
              <a:off x="1208" y="3000"/>
              <a:ext cx="624" cy="8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4625 h 21600"/>
                <a:gd name="T14" fmla="*/ 20631 w 21600"/>
                <a:gd name="T15" fmla="*/ 75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7550" y="0"/>
                  </a:lnTo>
                  <a:lnTo>
                    <a:pt x="17550" y="4625"/>
                  </a:lnTo>
                  <a:lnTo>
                    <a:pt x="12427" y="4625"/>
                  </a:lnTo>
                  <a:cubicBezTo>
                    <a:pt x="5564" y="4625"/>
                    <a:pt x="0" y="7998"/>
                    <a:pt x="0" y="12158"/>
                  </a:cubicBezTo>
                  <a:lnTo>
                    <a:pt x="0" y="21600"/>
                  </a:lnTo>
                  <a:lnTo>
                    <a:pt x="2972" y="21600"/>
                  </a:lnTo>
                  <a:lnTo>
                    <a:pt x="2972" y="12158"/>
                  </a:lnTo>
                  <a:cubicBezTo>
                    <a:pt x="2972" y="9604"/>
                    <a:pt x="7205" y="7533"/>
                    <a:pt x="12427" y="7533"/>
                  </a:cubicBezTo>
                  <a:lnTo>
                    <a:pt x="17550" y="7533"/>
                  </a:lnTo>
                  <a:lnTo>
                    <a:pt x="17550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4D4D4D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 rot="10796128">
              <a:off x="4360" y="3000"/>
              <a:ext cx="624" cy="8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4625 h 21600"/>
                <a:gd name="T14" fmla="*/ 20631 w 21600"/>
                <a:gd name="T15" fmla="*/ 75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7550" y="0"/>
                  </a:lnTo>
                  <a:lnTo>
                    <a:pt x="17550" y="4625"/>
                  </a:lnTo>
                  <a:lnTo>
                    <a:pt x="12427" y="4625"/>
                  </a:lnTo>
                  <a:cubicBezTo>
                    <a:pt x="5564" y="4625"/>
                    <a:pt x="0" y="7998"/>
                    <a:pt x="0" y="12158"/>
                  </a:cubicBezTo>
                  <a:lnTo>
                    <a:pt x="0" y="21600"/>
                  </a:lnTo>
                  <a:lnTo>
                    <a:pt x="2972" y="21600"/>
                  </a:lnTo>
                  <a:lnTo>
                    <a:pt x="2972" y="12158"/>
                  </a:lnTo>
                  <a:cubicBezTo>
                    <a:pt x="2972" y="9604"/>
                    <a:pt x="7205" y="7533"/>
                    <a:pt x="12427" y="7533"/>
                  </a:cubicBezTo>
                  <a:lnTo>
                    <a:pt x="17550" y="7533"/>
                  </a:lnTo>
                  <a:lnTo>
                    <a:pt x="17550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4D4D4D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2576" y="1888"/>
              <a:ext cx="1201" cy="1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de-DE" dirty="0">
                  <a:solidFill>
                    <a:schemeClr val="bg1"/>
                  </a:solidFill>
                  <a:cs typeface="+mn-cs"/>
                </a:rPr>
                <a:t>Forschendes </a:t>
              </a:r>
            </a:p>
            <a:p>
              <a:pPr algn="ctr" eaLnBrk="0" hangingPunct="0">
                <a:defRPr/>
              </a:pPr>
              <a:r>
                <a:rPr lang="de-DE" dirty="0">
                  <a:solidFill>
                    <a:schemeClr val="bg1"/>
                  </a:solidFill>
                  <a:cs typeface="+mn-cs"/>
                </a:rPr>
                <a:t>Lernen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931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Welche Kompetenzen sind nötig?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Interdisziplinäre Zusammenarbeit</a:t>
            </a:r>
            <a:endParaRPr lang="en-US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433579"/>
              </p:ext>
            </p:extLst>
          </p:nvPr>
        </p:nvGraphicFramePr>
        <p:xfrm>
          <a:off x="1343472" y="1196752"/>
          <a:ext cx="9684781" cy="482453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875907">
                  <a:extLst>
                    <a:ext uri="{9D8B030D-6E8A-4147-A177-3AD203B41FA5}">
                      <a16:colId xmlns:a16="http://schemas.microsoft.com/office/drawing/2014/main" val="3700989775"/>
                    </a:ext>
                  </a:extLst>
                </a:gridCol>
                <a:gridCol w="1913053">
                  <a:extLst>
                    <a:ext uri="{9D8B030D-6E8A-4147-A177-3AD203B41FA5}">
                      <a16:colId xmlns:a16="http://schemas.microsoft.com/office/drawing/2014/main" val="3384956660"/>
                    </a:ext>
                  </a:extLst>
                </a:gridCol>
                <a:gridCol w="2036639">
                  <a:extLst>
                    <a:ext uri="{9D8B030D-6E8A-4147-A177-3AD203B41FA5}">
                      <a16:colId xmlns:a16="http://schemas.microsoft.com/office/drawing/2014/main" val="1014341140"/>
                    </a:ext>
                  </a:extLst>
                </a:gridCol>
                <a:gridCol w="1851618">
                  <a:extLst>
                    <a:ext uri="{9D8B030D-6E8A-4147-A177-3AD203B41FA5}">
                      <a16:colId xmlns:a16="http://schemas.microsoft.com/office/drawing/2014/main" val="3380923949"/>
                    </a:ext>
                  </a:extLst>
                </a:gridCol>
                <a:gridCol w="2007564">
                  <a:extLst>
                    <a:ext uri="{9D8B030D-6E8A-4147-A177-3AD203B41FA5}">
                      <a16:colId xmlns:a16="http://schemas.microsoft.com/office/drawing/2014/main" val="449287559"/>
                    </a:ext>
                  </a:extLst>
                </a:gridCol>
              </a:tblGrid>
              <a:tr h="6151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Kenntnisse</a:t>
                      </a:r>
                      <a:r>
                        <a:rPr lang="en-US" sz="1200" dirty="0">
                          <a:effectLst/>
                        </a:rPr>
                        <a:t> und Bereitschaft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/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Erkunden</a:t>
                      </a:r>
                      <a:r>
                        <a:rPr lang="en-US" sz="1200" dirty="0">
                          <a:effectLst/>
                        </a:rPr>
                        <a:t> und Analysieren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/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Kommunikation</a:t>
                      </a:r>
                      <a:r>
                        <a:rPr lang="en-US" sz="1200" dirty="0">
                          <a:effectLst/>
                        </a:rPr>
                        <a:t> und Einbindung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/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Verständnis</a:t>
                      </a:r>
                      <a:r>
                        <a:rPr lang="en-US" sz="1200" dirty="0">
                          <a:effectLst/>
                        </a:rPr>
                        <a:t> und </a:t>
                      </a:r>
                      <a:r>
                        <a:rPr lang="en-US" sz="1200" dirty="0" err="1">
                          <a:effectLst/>
                        </a:rPr>
                        <a:t>Entgegenkommen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/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Aufgeschlossenheit und </a:t>
                      </a:r>
                      <a:r>
                        <a:rPr lang="en-US" sz="1200" dirty="0" err="1">
                          <a:effectLst/>
                        </a:rPr>
                        <a:t>Anpassung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/>
                </a:tc>
                <a:extLst>
                  <a:ext uri="{0D108BD9-81ED-4DB2-BD59-A6C34878D82A}">
                    <a16:rowId xmlns:a16="http://schemas.microsoft.com/office/drawing/2014/main" val="3466822646"/>
                  </a:ext>
                </a:extLst>
              </a:tr>
              <a:tr h="9699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Wissen</a:t>
                      </a:r>
                      <a:r>
                        <a:rPr lang="en-US" sz="1200" dirty="0">
                          <a:effectLst/>
                        </a:rPr>
                        <a:t> über </a:t>
                      </a:r>
                      <a:r>
                        <a:rPr lang="en-US" sz="1200" dirty="0" err="1">
                          <a:effectLst/>
                        </a:rPr>
                        <a:t>interdisziplinäre</a:t>
                      </a:r>
                      <a:r>
                        <a:rPr lang="en-US" sz="1200" dirty="0">
                          <a:effectLst/>
                        </a:rPr>
                        <a:t> Zusammenarbeit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/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Critical </a:t>
                      </a:r>
                      <a:r>
                        <a:rPr lang="en-US" sz="1200" dirty="0">
                          <a:effectLst/>
                        </a:rPr>
                        <a:t>Thinking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/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Kommunikationsfähigkeit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/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Wertschätzung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/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Offenheit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/>
                </a:tc>
                <a:extLst>
                  <a:ext uri="{0D108BD9-81ED-4DB2-BD59-A6C34878D82A}">
                    <a16:rowId xmlns:a16="http://schemas.microsoft.com/office/drawing/2014/main" val="1421799067"/>
                  </a:ext>
                </a:extLst>
              </a:tr>
              <a:tr h="744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Wissen</a:t>
                      </a:r>
                      <a:r>
                        <a:rPr lang="en-US" sz="1200" dirty="0">
                          <a:effectLst/>
                        </a:rPr>
                        <a:t> über </a:t>
                      </a:r>
                      <a:r>
                        <a:rPr lang="en-US" sz="1200" dirty="0" err="1">
                          <a:effectLst/>
                        </a:rPr>
                        <a:t>andere</a:t>
                      </a:r>
                      <a:r>
                        <a:rPr lang="en-US" sz="1200" dirty="0">
                          <a:effectLst/>
                        </a:rPr>
                        <a:t> Disziplinen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 anchor="ctr"/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Abstraktionsfähigkeit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/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Sprachanpassung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/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Perspektivenübernahme</a:t>
                      </a:r>
                      <a:r>
                        <a:rPr lang="en-US" sz="1200" dirty="0">
                          <a:effectLst/>
                        </a:rPr>
                        <a:t>/</a:t>
                      </a:r>
                      <a:r>
                        <a:rPr lang="en-US" sz="1200" dirty="0" err="1">
                          <a:effectLst/>
                        </a:rPr>
                        <a:t>Empathie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 anchor="ctr"/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145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Lernbereitschaft</a:t>
                      </a:r>
                      <a:r>
                        <a:rPr lang="en-US" sz="1200" dirty="0">
                          <a:effectLst/>
                        </a:rPr>
                        <a:t>/ </a:t>
                      </a:r>
                      <a:endParaRPr lang="en-US" sz="1100" dirty="0">
                        <a:effectLst/>
                      </a:endParaRPr>
                    </a:p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Neugierde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/>
                </a:tc>
                <a:extLst>
                  <a:ext uri="{0D108BD9-81ED-4DB2-BD59-A6C34878D82A}">
                    <a16:rowId xmlns:a16="http://schemas.microsoft.com/office/drawing/2014/main" val="1788296622"/>
                  </a:ext>
                </a:extLst>
              </a:tr>
              <a:tr h="729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Projektmanagement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/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Übersetzungsfähigkeit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/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Diplomatisches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Geschick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/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Kompromissbereitschaft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/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Kreativität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/>
                </a:tc>
                <a:extLst>
                  <a:ext uri="{0D108BD9-81ED-4DB2-BD59-A6C34878D82A}">
                    <a16:rowId xmlns:a16="http://schemas.microsoft.com/office/drawing/2014/main" val="187774922"/>
                  </a:ext>
                </a:extLst>
              </a:tr>
              <a:tr h="795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Synergie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/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</a:t>
                      </a:r>
                      <a:r>
                        <a:rPr lang="en-US" sz="1200" dirty="0" err="1">
                          <a:effectLst/>
                        </a:rPr>
                        <a:t>Mündliches</a:t>
                      </a:r>
                      <a:r>
                        <a:rPr lang="en-US" sz="1200" dirty="0">
                          <a:effectLst/>
                        </a:rPr>
                        <a:t>) </a:t>
                      </a:r>
                      <a:endParaRPr lang="en-US" sz="1100" dirty="0">
                        <a:effectLst/>
                      </a:endParaRPr>
                    </a:p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Ermittlungsgeschick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 anchor="ctr"/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Diskurs</a:t>
                      </a:r>
                      <a:r>
                        <a:rPr lang="en-US" sz="1200" dirty="0">
                          <a:effectLst/>
                        </a:rPr>
                        <a:t>-/</a:t>
                      </a:r>
                      <a:r>
                        <a:rPr lang="en-US" sz="1200" dirty="0" err="1">
                          <a:effectLst/>
                        </a:rPr>
                        <a:t>Moderationsfähigkeit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 anchor="ctr"/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Selbstreflexion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/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145"/>
                        </a:spcAft>
                      </a:pPr>
                      <a:r>
                        <a:rPr lang="en-US" sz="1200" dirty="0" err="1">
                          <a:effectLst/>
                        </a:rPr>
                        <a:t>Flexibilität</a:t>
                      </a:r>
                      <a:r>
                        <a:rPr lang="en-US" sz="1200" dirty="0">
                          <a:effectLst/>
                        </a:rPr>
                        <a:t>/ </a:t>
                      </a:r>
                      <a:endParaRPr lang="en-US" sz="1100" dirty="0">
                        <a:effectLst/>
                      </a:endParaRPr>
                    </a:p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Adaption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 anchor="ctr"/>
                </a:tc>
                <a:extLst>
                  <a:ext uri="{0D108BD9-81ED-4DB2-BD59-A6C34878D82A}">
                    <a16:rowId xmlns:a16="http://schemas.microsoft.com/office/drawing/2014/main" val="3069051711"/>
                  </a:ext>
                </a:extLst>
              </a:tr>
              <a:tr h="9699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Commitment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/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Prozessreflexion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/>
                </a:tc>
                <a:tc>
                  <a:txBody>
                    <a:bodyPr/>
                    <a:lstStyle/>
                    <a:p>
                      <a:pPr marL="635" marR="57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Kritikfähigkeit/</a:t>
                      </a:r>
                      <a:r>
                        <a:rPr lang="en-US" sz="1200" baseline="0" dirty="0" smtClean="0">
                          <a:effectLst/>
                        </a:rPr>
                        <a:t> </a:t>
                      </a:r>
                      <a:r>
                        <a:rPr lang="en-US" sz="1200" dirty="0" err="1" smtClean="0">
                          <a:effectLst/>
                        </a:rPr>
                        <a:t>Kritikkultur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 anchor="ctr"/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Bescheidenheit</a:t>
                      </a:r>
                      <a:r>
                        <a:rPr lang="en-US" sz="1200" dirty="0">
                          <a:effectLst/>
                        </a:rPr>
                        <a:t>/ realistisches </a:t>
                      </a:r>
                      <a:r>
                        <a:rPr lang="en-US" sz="1200" dirty="0" err="1">
                          <a:effectLst/>
                        </a:rPr>
                        <a:t>Selbstbild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 anchor="ctr"/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en-US" sz="1200" dirty="0" err="1">
                          <a:effectLst/>
                        </a:rPr>
                        <a:t>Gelassenheit</a:t>
                      </a:r>
                      <a:r>
                        <a:rPr lang="en-US" sz="1200" dirty="0">
                          <a:effectLst/>
                        </a:rPr>
                        <a:t>/ </a:t>
                      </a:r>
                      <a:endParaRPr lang="en-US" sz="1100" dirty="0">
                        <a:effectLst/>
                      </a:endParaRPr>
                    </a:p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Frustrationstoleranz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60" marR="73025" marT="72390" marB="0" anchor="ctr"/>
                </a:tc>
                <a:extLst>
                  <a:ext uri="{0D108BD9-81ED-4DB2-BD59-A6C34878D82A}">
                    <a16:rowId xmlns:a16="http://schemas.microsoft.com/office/drawing/2014/main" val="1743669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101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oht-webcontent.s3.amazonaws.com/field/image/customerstalk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757444"/>
            <a:ext cx="7632441" cy="42032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Feedback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Jetzt ist Zeit für Ihre offen gebliebenen Fragen, Anregungen und Feedback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9840416" y="5788330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7F7F7F"/>
                </a:solidFill>
              </a:rPr>
              <a:t>[2]</a:t>
            </a:r>
            <a:endParaRPr lang="de-DE" sz="1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3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4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781" y="1667568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269" y="1667568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781" y="4005264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269" y="4005264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6960096" y="3106558"/>
            <a:ext cx="648072" cy="415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9689187" y="1829440"/>
            <a:ext cx="2095445" cy="146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„Ich“/ “mir“ statt „man“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5184989" y="1997424"/>
            <a:ext cx="2095445" cy="146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Mit Positivem starten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5184988" y="4174660"/>
            <a:ext cx="2095445" cy="146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Konstruktive Vorschläge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9657272" y="4174660"/>
            <a:ext cx="2095445" cy="146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Feedback sacken lassen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Feedbackregeln des Seminars</a:t>
            </a:r>
            <a:endParaRPr lang="de-DE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Einführung</a:t>
            </a:r>
            <a:endParaRPr lang="de-DE" dirty="0"/>
          </a:p>
        </p:txBody>
      </p:sp>
      <p:pic>
        <p:nvPicPr>
          <p:cNvPr id="20" name="Bild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70"/>
          <a:stretch/>
        </p:blipFill>
        <p:spPr>
          <a:xfrm rot="13126691">
            <a:off x="379189" y="2471187"/>
            <a:ext cx="2688995" cy="2925888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769388" y="4653136"/>
            <a:ext cx="1328211" cy="453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= Übung!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9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Meine Disziplin und Ich</a:t>
            </a:r>
            <a:endParaRPr lang="en-US" dirty="0"/>
          </a:p>
        </p:txBody>
      </p:sp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520659531"/>
              </p:ext>
            </p:extLst>
          </p:nvPr>
        </p:nvGraphicFramePr>
        <p:xfrm>
          <a:off x="1487488" y="1340768"/>
          <a:ext cx="979308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el 8"/>
          <p:cNvSpPr>
            <a:spLocks noGrp="1"/>
          </p:cNvSpPr>
          <p:nvPr>
            <p:ph type="title"/>
          </p:nvPr>
        </p:nvSpPr>
        <p:spPr>
          <a:xfrm>
            <a:off x="143339" y="200014"/>
            <a:ext cx="8572108" cy="360040"/>
          </a:xfrm>
        </p:spPr>
        <p:txBody>
          <a:bodyPr/>
          <a:lstStyle/>
          <a:p>
            <a:r>
              <a:rPr lang="de-DE" dirty="0" smtClean="0"/>
              <a:t>Einführung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294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small" dirty="0" smtClean="0"/>
              <a:t>Inhalte</a:t>
            </a:r>
            <a:endParaRPr lang="de-DE" cap="small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0" y="1910140"/>
            <a:ext cx="12190413" cy="2188097"/>
            <a:chOff x="0" y="1852420"/>
            <a:chExt cx="12190413" cy="2188097"/>
          </a:xfrm>
        </p:grpSpPr>
        <p:grpSp>
          <p:nvGrpSpPr>
            <p:cNvPr id="5" name="Gruppieren 4"/>
            <p:cNvGrpSpPr/>
            <p:nvPr/>
          </p:nvGrpSpPr>
          <p:grpSpPr>
            <a:xfrm>
              <a:off x="0" y="2780925"/>
              <a:ext cx="12190413" cy="1259592"/>
              <a:chOff x="1587" y="2915369"/>
              <a:chExt cx="12190413" cy="1259592"/>
            </a:xfrm>
          </p:grpSpPr>
          <p:grpSp>
            <p:nvGrpSpPr>
              <p:cNvPr id="21" name="Gruppieren 20"/>
              <p:cNvGrpSpPr/>
              <p:nvPr/>
            </p:nvGrpSpPr>
            <p:grpSpPr>
              <a:xfrm>
                <a:off x="1587" y="2915372"/>
                <a:ext cx="12190413" cy="1259589"/>
                <a:chOff x="-1" y="3227529"/>
                <a:chExt cx="12190413" cy="1259589"/>
              </a:xfrm>
            </p:grpSpPr>
            <p:cxnSp>
              <p:nvCxnSpPr>
                <p:cNvPr id="22" name="Gerader Verbinder 3"/>
                <p:cNvCxnSpPr/>
                <p:nvPr/>
              </p:nvCxnSpPr>
              <p:spPr>
                <a:xfrm>
                  <a:off x="-1" y="3863507"/>
                  <a:ext cx="12190413" cy="0"/>
                </a:xfrm>
                <a:prstGeom prst="line">
                  <a:avLst/>
                </a:prstGeom>
                <a:ln w="571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Ellipse 4"/>
                <p:cNvSpPr/>
                <p:nvPr/>
              </p:nvSpPr>
              <p:spPr>
                <a:xfrm>
                  <a:off x="852597" y="3227529"/>
                  <a:ext cx="1275704" cy="125958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/>
                <a:p>
                  <a:pPr marL="549220" indent="-549220" algn="ctr"/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1" name="Ellipse 4"/>
              <p:cNvSpPr/>
              <p:nvPr/>
            </p:nvSpPr>
            <p:spPr>
              <a:xfrm>
                <a:off x="3136680" y="2915369"/>
                <a:ext cx="1275704" cy="125958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549220" indent="-549220" algn="ctr"/>
                <a:endParaRPr lang="de-DE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Ellipse 4"/>
              <p:cNvSpPr/>
              <p:nvPr/>
            </p:nvSpPr>
            <p:spPr>
              <a:xfrm>
                <a:off x="5419176" y="2915369"/>
                <a:ext cx="1275704" cy="125958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549220" indent="-549220" algn="ctr"/>
                <a:endParaRPr lang="de-DE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Ellipse 4"/>
              <p:cNvSpPr/>
              <p:nvPr/>
            </p:nvSpPr>
            <p:spPr>
              <a:xfrm>
                <a:off x="7794170" y="2915369"/>
                <a:ext cx="1275704" cy="125958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549220" indent="-549220" algn="ctr"/>
                <a:endParaRPr lang="de-DE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Ellipse 4"/>
              <p:cNvSpPr/>
              <p:nvPr/>
            </p:nvSpPr>
            <p:spPr>
              <a:xfrm>
                <a:off x="10169165" y="2915372"/>
                <a:ext cx="1275704" cy="125958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549220" indent="-549220" algn="ctr"/>
                <a:endParaRPr lang="de-DE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Textfeld 6"/>
            <p:cNvSpPr txBox="1"/>
            <p:nvPr/>
          </p:nvSpPr>
          <p:spPr>
            <a:xfrm>
              <a:off x="2888614" y="1852420"/>
              <a:ext cx="17686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/>
                <a:t>Einführung </a:t>
              </a:r>
            </a:p>
            <a:p>
              <a:pPr algn="ctr"/>
              <a:r>
                <a:rPr lang="de-DE" sz="1600" dirty="0" smtClean="0"/>
                <a:t>in die Interdisziplinarität </a:t>
              </a:r>
              <a:endParaRPr lang="en-US" sz="1600" dirty="0"/>
            </a:p>
          </p:txBody>
        </p:sp>
      </p:grpSp>
      <p:pic>
        <p:nvPicPr>
          <p:cNvPr id="16" name="Grafi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331" y="2924944"/>
            <a:ext cx="891228" cy="89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7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Motivation</a:t>
            </a:r>
            <a:endParaRPr lang="de-DE" dirty="0"/>
          </a:p>
          <a:p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Einführung in die </a:t>
            </a:r>
            <a:r>
              <a:rPr lang="de-DE" dirty="0" smtClean="0"/>
              <a:t>Interdisziplinarität</a:t>
            </a:r>
            <a:endParaRPr lang="en-US" dirty="0"/>
          </a:p>
        </p:txBody>
      </p:sp>
      <p:sp>
        <p:nvSpPr>
          <p:cNvPr id="18" name="Rechteck 17"/>
          <p:cNvSpPr/>
          <p:nvPr/>
        </p:nvSpPr>
        <p:spPr>
          <a:xfrm>
            <a:off x="3048297" y="2204864"/>
            <a:ext cx="6096000" cy="28315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2000" i="1" dirty="0" smtClean="0"/>
              <a:t>Interdisziplinarität </a:t>
            </a:r>
            <a:r>
              <a:rPr lang="de-DE" sz="2000" i="1" dirty="0"/>
              <a:t>ist nötig und möglich, aber schwierig. Das sollte diejenigen eines Besseren belehren, die meinen, Interdisziplinarität sei überflüssig; es sollte denen Mut machen, die sich fragen, ob Interdisziplinarität überhaupt funktionieren kann, und es sollte jene warnen, die sich einbilden, Interdisziplinarität funktioniere von selbst</a:t>
            </a:r>
            <a:r>
              <a:rPr lang="de-DE" sz="2000" i="1" dirty="0" smtClean="0"/>
              <a:t>.</a:t>
            </a:r>
            <a:endParaRPr lang="de-DE" sz="2000" i="1" dirty="0"/>
          </a:p>
          <a:p>
            <a:pPr algn="r"/>
            <a:r>
              <a:rPr lang="de-DE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42639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6cd991bf-f022-4378-96e7-2c338aeb3f5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bar"/>
  <p:tag name="EE4P_AGENDAWIZARD_CONTENT" val="/Forschungsprogramm Phase 2 "/>
  <p:tag name="EE4P_AGENDAWIZARD_PROPERTIES" val="49,4/197,6/713,1/32,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bar"/>
  <p:tag name="EE4P_AGENDAWIZARD_CONTENT" val="/Forschungsprogramm Phase 2 "/>
  <p:tag name="EE4P_AGENDAWIZARD_PROPERTIES" val="49,4/197,6/713,1/32,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bar"/>
  <p:tag name="EE4P_AGENDAWIZARD_CONTENT" val="/Forschungsprogramm Phase 2 "/>
  <p:tag name="EE4P_AGENDAWIZARD_PROPERTIES" val="49,4/197,6/713,1/32,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bar"/>
  <p:tag name="EE4P_AGENDAWIZARD_CONTENT" val="/Forschungsprogramm Phase 2 "/>
  <p:tag name="EE4P_AGENDAWIZARD_PROPERTIES" val="49,4/197,6/713,1/32,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bar"/>
  <p:tag name="EE4P_AGENDAWIZARD_CONTENT" val="/Forschungsprogramm Phase 2 "/>
  <p:tag name="EE4P_AGENDAWIZARD_PROPERTIES" val="49,4/197,6/713,1/32,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box"/>
  <p:tag name="EE4P_AGENDAWIZARD_CONTENT" val="/1"/>
  <p:tag name="EE4P_AGENDAWIZARD_PROPERTIES" val="17/68/32,4/32,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bar"/>
  <p:tag name="EE4P_AGENDAWIZARD_CONTENT" val="/Forschungsprogramm Phase 2 "/>
  <p:tag name="EE4P_AGENDAWIZARD_PROPERTIES" val="49,4/197,6/713,1/32,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box"/>
  <p:tag name="EE4P_AGENDAWIZARD_CONTENT" val="/1"/>
  <p:tag name="EE4P_AGENDAWIZARD_PROPERTIES" val="17/68/32,4/32,4"/>
</p:tagLst>
</file>

<file path=ppt/theme/theme1.xml><?xml version="1.0" encoding="utf-8"?>
<a:theme xmlns:a="http://schemas.openxmlformats.org/drawingml/2006/main" name="Larissa">
  <a:themeElements>
    <a:clrScheme name="Elli">
      <a:dk1>
        <a:srgbClr val="000000"/>
      </a:dk1>
      <a:lt1>
        <a:srgbClr val="FFFFFF"/>
      </a:lt1>
      <a:dk2>
        <a:srgbClr val="141616"/>
      </a:dk2>
      <a:lt2>
        <a:srgbClr val="E8F1FA"/>
      </a:lt2>
      <a:accent1>
        <a:srgbClr val="637F13"/>
      </a:accent1>
      <a:accent2>
        <a:srgbClr val="97C01E"/>
      </a:accent2>
      <a:accent3>
        <a:srgbClr val="C3E660"/>
      </a:accent3>
      <a:accent4>
        <a:srgbClr val="D3D3D1"/>
      </a:accent4>
      <a:accent5>
        <a:srgbClr val="C8C8C8"/>
      </a:accent5>
      <a:accent6>
        <a:srgbClr val="5E6600"/>
      </a:accent6>
      <a:hlink>
        <a:srgbClr val="081623"/>
      </a:hlink>
      <a:folHlink>
        <a:srgbClr val="296F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LLI_dt">
  <a:themeElements>
    <a:clrScheme name="Zusammengesetzt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Med-on-@ix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Med-on-@ix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-on-@ix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-on-@ix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-on-@ix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-on-@ix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-on-@ix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-on-@ix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-on-@ix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-on-@ix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-on-@ix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-on-@ix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-on-@ix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-on-@ix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94A8D7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-on-@ix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4A8D7"/>
        </a:accent1>
        <a:accent2>
          <a:srgbClr val="FF6529"/>
        </a:accent2>
        <a:accent3>
          <a:srgbClr val="FFFFFF"/>
        </a:accent3>
        <a:accent4>
          <a:srgbClr val="000000"/>
        </a:accent4>
        <a:accent5>
          <a:srgbClr val="C8D1E8"/>
        </a:accent5>
        <a:accent6>
          <a:srgbClr val="E75B24"/>
        </a:accent6>
        <a:hlink>
          <a:srgbClr val="94A8D7"/>
        </a:hlink>
        <a:folHlink>
          <a:srgbClr val="94A8D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2303</Words>
  <Application>Microsoft Office PowerPoint</Application>
  <PresentationFormat>Breitbild</PresentationFormat>
  <Paragraphs>591</Paragraphs>
  <Slides>52</Slides>
  <Notes>26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52</vt:i4>
      </vt:variant>
    </vt:vector>
  </HeadingPairs>
  <TitlesOfParts>
    <vt:vector size="59" baseType="lpstr">
      <vt:lpstr>ＭＳ Ｐゴシック</vt:lpstr>
      <vt:lpstr>Arial</vt:lpstr>
      <vt:lpstr>Calibri</vt:lpstr>
      <vt:lpstr>Times New Roman</vt:lpstr>
      <vt:lpstr>Wingdings</vt:lpstr>
      <vt:lpstr>Larissa</vt:lpstr>
      <vt:lpstr>ELLI_dt</vt:lpstr>
      <vt:lpstr>PowerPoint-Präsentation</vt:lpstr>
      <vt:lpstr>Inhalte</vt:lpstr>
      <vt:lpstr>Inhalte</vt:lpstr>
      <vt:lpstr>Einführung</vt:lpstr>
      <vt:lpstr>Einführung</vt:lpstr>
      <vt:lpstr>Einführung</vt:lpstr>
      <vt:lpstr>Einführung</vt:lpstr>
      <vt:lpstr>Inhalte</vt:lpstr>
      <vt:lpstr>Einführung in die Interdisziplinarität</vt:lpstr>
      <vt:lpstr>Einführung in die Interdisziplinarität</vt:lpstr>
      <vt:lpstr>Einführung in die Interdisziplinarität</vt:lpstr>
      <vt:lpstr>Interdisziplinäre Zusammenarbeit</vt:lpstr>
      <vt:lpstr>Einführung in die Interdisziplinarität</vt:lpstr>
      <vt:lpstr>Einführung in die Interdisziplinarität</vt:lpstr>
      <vt:lpstr>PowerPoint-Präsentation</vt:lpstr>
      <vt:lpstr>Inhalte</vt:lpstr>
      <vt:lpstr>Interdisziplinäre Zusammenarbeit</vt:lpstr>
      <vt:lpstr>Interdisziplinäre Zusammenarbeit</vt:lpstr>
      <vt:lpstr>Interdisziplinäre Zusammenarbeit</vt:lpstr>
      <vt:lpstr>Interdisziplinäre Zusammenarbeit</vt:lpstr>
      <vt:lpstr>Interdisziplinäre Zusammenarbeit</vt:lpstr>
      <vt:lpstr>Interdisziplinäre Zusammenarbeit</vt:lpstr>
      <vt:lpstr>Interdisziplinäre Zusammenarbeit</vt:lpstr>
      <vt:lpstr>Interdisziplinäre Zusammenarbeit</vt:lpstr>
      <vt:lpstr>Interdisziplinäre Zusammenarbeit</vt:lpstr>
      <vt:lpstr>Interdisziplinäre Zusammenarbeit</vt:lpstr>
      <vt:lpstr>PowerPoint-Präsentation</vt:lpstr>
      <vt:lpstr>Inhalte</vt:lpstr>
      <vt:lpstr>Interdisziplinarität in der Forschung</vt:lpstr>
      <vt:lpstr>Interdisziplinarität in der Forschung</vt:lpstr>
      <vt:lpstr>Interdisziplinarität in der Forschung</vt:lpstr>
      <vt:lpstr>Interdisziplinarität in der Forschung</vt:lpstr>
      <vt:lpstr>Interdisziplinarität in der Forschung</vt:lpstr>
      <vt:lpstr>PowerPoint-Präsentation</vt:lpstr>
      <vt:lpstr>Inhalte</vt:lpstr>
      <vt:lpstr>Erfolgreich interdisziplinär</vt:lpstr>
      <vt:lpstr>Erfolgreich interdisziplinär</vt:lpstr>
      <vt:lpstr>Erfolgreich interdisziplinär</vt:lpstr>
      <vt:lpstr>Erfolgreich interdisziplinär</vt:lpstr>
      <vt:lpstr>Erfolgreich interdisziplinär</vt:lpstr>
      <vt:lpstr>Erfolgreich interdisziplinär</vt:lpstr>
      <vt:lpstr>Erfolgreich interdisziplinär</vt:lpstr>
      <vt:lpstr>Erfolgreich interdisziplinär</vt:lpstr>
      <vt:lpstr>Erfolgreich interdisziplinär</vt:lpstr>
      <vt:lpstr>Erfolgreich interdisziplinär</vt:lpstr>
      <vt:lpstr>Erfolgreich interdisziplinär</vt:lpstr>
      <vt:lpstr>Erfolgreich interdisziplinär</vt:lpstr>
      <vt:lpstr>Erfolgreich interdisziplinär</vt:lpstr>
      <vt:lpstr>Erfolgreich interdisziplinär</vt:lpstr>
      <vt:lpstr>Interdisziplinäre Zusammenarbeit</vt:lpstr>
      <vt:lpstr>Feedback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admin</dc:creator>
  <cp:lastModifiedBy>Nina Schiffeler</cp:lastModifiedBy>
  <cp:revision>1233</cp:revision>
  <cp:lastPrinted>2019-07-01T09:37:31Z</cp:lastPrinted>
  <dcterms:created xsi:type="dcterms:W3CDTF">2012-08-14T08:12:56Z</dcterms:created>
  <dcterms:modified xsi:type="dcterms:W3CDTF">2020-11-13T13:49:36Z</dcterms:modified>
</cp:coreProperties>
</file>